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8EDEF-E02B-44FC-AC0A-52542CF38362}" v="5" dt="2024-03-06T17:45:24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ter mullrt" userId="acaddd59446be35e" providerId="LiveId" clId="{B288EDEF-E02B-44FC-AC0A-52542CF38362}"/>
    <pc:docChg chg="custSel addSld modSld">
      <pc:chgData name="walter mullrt" userId="acaddd59446be35e" providerId="LiveId" clId="{B288EDEF-E02B-44FC-AC0A-52542CF38362}" dt="2024-03-06T17:45:24.251" v="6" actId="1076"/>
      <pc:docMkLst>
        <pc:docMk/>
      </pc:docMkLst>
      <pc:sldChg chg="addSp delSp modSp new mod">
        <pc:chgData name="walter mullrt" userId="acaddd59446be35e" providerId="LiveId" clId="{B288EDEF-E02B-44FC-AC0A-52542CF38362}" dt="2024-03-06T17:45:24.251" v="6" actId="1076"/>
        <pc:sldMkLst>
          <pc:docMk/>
          <pc:sldMk cId="912763093" sldId="264"/>
        </pc:sldMkLst>
        <pc:spChg chg="del">
          <ac:chgData name="walter mullrt" userId="acaddd59446be35e" providerId="LiveId" clId="{B288EDEF-E02B-44FC-AC0A-52542CF38362}" dt="2024-03-06T17:45:06.612" v="1" actId="478"/>
          <ac:spMkLst>
            <pc:docMk/>
            <pc:sldMk cId="912763093" sldId="264"/>
            <ac:spMk id="3" creationId="{7F97A2F8-CFD4-E6FC-1F3C-8DFC73134B84}"/>
          </ac:spMkLst>
        </pc:spChg>
        <pc:picChg chg="add mod">
          <ac:chgData name="walter mullrt" userId="acaddd59446be35e" providerId="LiveId" clId="{B288EDEF-E02B-44FC-AC0A-52542CF38362}" dt="2024-03-06T17:45:24.251" v="6" actId="1076"/>
          <ac:picMkLst>
            <pc:docMk/>
            <pc:sldMk cId="912763093" sldId="264"/>
            <ac:picMk id="3074" creationId="{7BB50A0D-9468-27FA-7DC6-3D2E184597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24C33-732B-E3A3-5EF9-0C1151044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A45572-4164-D950-A24A-EEF15F208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086D7F-7C22-DCC8-F0C0-09D1D4E7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4E2072-90BB-ACED-81A8-49B76666A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D78BFD-3461-3E8E-1D9A-56ECC412D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423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126C7-CA83-1636-2B40-25D259663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9B9EB8-3D62-776B-34ED-78687C2E7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1D744-A83B-C5D9-7A24-C50D4865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CBD1C7-2134-A697-9807-571D8D29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DCCE7C-B5F3-8278-9124-147DA207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172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6705FAA-EB6B-0940-B830-F8A448118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FFE76D-8AEB-B380-1B96-FB619D385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D6F818-524E-4A06-4E87-05DC2EB29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2D791-1B92-C82B-68FA-22C5FC18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F2A57-FFF7-33C2-C642-F8C1AD028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91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478DE-1759-3624-E47F-1C717483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B8A2A9-EA6A-3AC7-3A43-39686CB13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A7E339-B71E-77FC-9CC6-F71785A3D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01312C-F294-3155-B6E8-BCBCBD2E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1C1748-AD51-CA64-CF95-611F2AAB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936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BF050-53C7-9950-4626-762825517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26F24E-A9D4-EE0B-1AD2-1EE974454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18671A-9518-ABC9-395D-72A22165A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8FC557-BEE6-FB13-85C7-625B4C4E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B3A144-5A3D-4566-4219-857C5892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501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74507-1CDA-5EAF-0AD9-B890EA49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70A309-72C9-72D5-7185-C5EB7C23F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48CB19-D1A0-50D7-EACB-BB74A38C6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DC8937-E54C-74C4-030A-9248AC2A6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87199B-BC86-E03A-C87F-910642EA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6D926E-7C2B-AEA1-7062-F5400770A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647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EF7F15-E2B9-E53B-BB89-D86CF1963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2E597F-37A2-7749-B329-01E64027C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294DCB-3765-3F22-690A-EB5BA5C01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6830D4-5412-93D3-F7CE-0B0C21F0D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76105E7-3747-5114-3296-414882578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375D4D9-F1C2-5A38-8BAE-AA873903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CBAD93-C14F-E2D7-8070-F73B8F5E0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265E5CD-B524-83F4-A8CE-441035D0A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296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37D962-8100-06FE-F08C-7CF11A5FC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85569B-5EB5-EE12-D957-F6B0670B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AD8B234-9090-EE5B-CA96-467820625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D4E88AD-18A6-4861-0435-B9630FB4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933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AB4224-89AC-8976-FDD3-85E7CB69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864F7B-AF05-C3F1-41FA-FA811F1D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82CB46-08EC-7F16-F9B6-EF667774F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963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67B42-7BFA-F86D-8109-479B83A8E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603EA1-8C33-E292-7A3B-B004A6496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598F24-2F50-55AE-191C-B1B32A7D6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0416E5-612A-A5D5-D4A8-73015D33F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E5E013-809D-AC4C-3B09-51B2B995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3387BA-F101-3881-BC59-065EDB50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943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DCCA7-E6CE-027F-D277-718ECEDD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A5653D9-4BE2-2730-A862-B4429BD3E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3070F8-719F-FA19-12B4-3FE6C61B5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216FAE-BA9E-29D9-4F34-A08DE0BDF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FE4C65-4295-7B92-8010-28CFFA64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D8817A-E095-C15C-A2F2-DB2DE1F4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508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02025C-49EB-1668-597D-D04E30B7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2965BB-F9D2-301F-4BD7-C89E9BCDD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856C9F-EBBF-41D4-0E91-C71140CE2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82F9DA-4010-49BC-9D0C-E8CAD04640FF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582161-F6FB-C903-C65D-7D6E763D1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CFCA31-620F-EA6C-B183-125EA02E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BA553-59F9-4D50-BBCD-A1CB8EAA94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724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CB67F-5F92-70C0-92AB-630278D93E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Reacción Química 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E4DA1C-1B74-8C5E-4516-E1A65F5040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Estudos Facul Sticker de Platos - Portal Pos Graduacao">
            <a:extLst>
              <a:ext uri="{FF2B5EF4-FFF2-40B4-BE49-F238E27FC236}">
                <a16:creationId xmlns:a16="http://schemas.microsoft.com/office/drawing/2014/main" id="{8E405EEB-CF6D-CA16-B7C4-71791121C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0063" y="0"/>
            <a:ext cx="404812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23A332C-72B0-4639-3840-995D8DCFE0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577" y="3255962"/>
            <a:ext cx="3761423" cy="376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D6A56-6284-34B8-66D1-E8415E0C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F99A0B-42F6-60E8-9A81-C1B6F3CF9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Marcador de contenido 3" descr="Diagrama&#10;&#10;Descripción generada automáticamente">
            <a:extLst>
              <a:ext uri="{FF2B5EF4-FFF2-40B4-BE49-F238E27FC236}">
                <a16:creationId xmlns:a16="http://schemas.microsoft.com/office/drawing/2014/main" id="{2C9591CF-5B98-2567-C906-4C057FA2BB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968" y="605896"/>
            <a:ext cx="956406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36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460B0-A950-6738-2358-98AF5E266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1930401"/>
            <a:ext cx="11303000" cy="1904048"/>
          </a:xfrm>
        </p:spPr>
        <p:txBody>
          <a:bodyPr>
            <a:normAutofit/>
          </a:bodyPr>
          <a:lstStyle/>
          <a:p>
            <a:r>
              <a:rPr lang="es-MX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¿Cómo se reconoce una reacción química? </a:t>
            </a:r>
            <a:endParaRPr lang="es-CL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2050" name="Picture 2" descr="Ateneu Santista Pegatina">
            <a:extLst>
              <a:ext uri="{FF2B5EF4-FFF2-40B4-BE49-F238E27FC236}">
                <a16:creationId xmlns:a16="http://schemas.microsoft.com/office/drawing/2014/main" id="{D89C495B-BACC-C464-1009-79BA2CAE2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" y="2882425"/>
            <a:ext cx="4572000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B0FBAA2-21C9-EF8D-71CA-110699FC3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5440" y="0"/>
            <a:ext cx="256032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7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47D39-4126-1FED-402E-F5EDA1BD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Una reacción química se reconoce por:</a:t>
            </a:r>
            <a:endParaRPr lang="es-CL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49005CD9-FCBB-A08A-0E06-DEF7101B664A}"/>
              </a:ext>
            </a:extLst>
          </p:cNvPr>
          <p:cNvSpPr/>
          <p:nvPr/>
        </p:nvSpPr>
        <p:spPr>
          <a:xfrm>
            <a:off x="1703438" y="2072379"/>
            <a:ext cx="3959942" cy="271324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800" dirty="0"/>
              <a:t>Emisión de Luz </a:t>
            </a:r>
          </a:p>
          <a:p>
            <a:r>
              <a:rPr lang="es-CL" sz="1800" dirty="0"/>
              <a:t>Liberación de energía térmica</a:t>
            </a:r>
          </a:p>
          <a:p>
            <a:r>
              <a:rPr lang="es-CL" sz="1800" dirty="0"/>
              <a:t>Liberación de gases </a:t>
            </a:r>
          </a:p>
          <a:p>
            <a:r>
              <a:rPr lang="es-CL" sz="1800" dirty="0"/>
              <a:t>Formación de un sólido </a:t>
            </a:r>
          </a:p>
          <a:p>
            <a:r>
              <a:rPr lang="es-CL" sz="1800" dirty="0"/>
              <a:t>Cambio de color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965B4C7-9F9F-370F-C5BE-62D55C3F9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6880" y="1690688"/>
            <a:ext cx="3598604" cy="359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22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C2802-96A7-228C-BB3F-4149CB4D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109" y="345459"/>
            <a:ext cx="8101781" cy="1325563"/>
          </a:xfrm>
        </p:spPr>
        <p:txBody>
          <a:bodyPr>
            <a:normAutofit/>
          </a:bodyPr>
          <a:lstStyle/>
          <a:p>
            <a:r>
              <a:rPr lang="es-MX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Reacciones Químicas </a:t>
            </a:r>
            <a:endParaRPr lang="es-CL" sz="6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98DF723-7351-BB83-05E5-0245D15AF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750" y="4645212"/>
            <a:ext cx="5502249" cy="180190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014E299-4316-4677-4E7D-00C79BB9A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0036" y="5025932"/>
            <a:ext cx="4808214" cy="520233"/>
          </a:xfrm>
          <a:prstGeom prst="rect">
            <a:avLst/>
          </a:prstGeom>
        </p:spPr>
      </p:pic>
      <p:sp>
        <p:nvSpPr>
          <p:cNvPr id="6" name="Diagrama de flujo: conector fuera de página 5">
            <a:extLst>
              <a:ext uri="{FF2B5EF4-FFF2-40B4-BE49-F238E27FC236}">
                <a16:creationId xmlns:a16="http://schemas.microsoft.com/office/drawing/2014/main" id="{9ADD0721-13A5-365D-1037-CC79BDC08048}"/>
              </a:ext>
            </a:extLst>
          </p:cNvPr>
          <p:cNvSpPr/>
          <p:nvPr/>
        </p:nvSpPr>
        <p:spPr>
          <a:xfrm>
            <a:off x="3691894" y="1532934"/>
            <a:ext cx="5502249" cy="3115852"/>
          </a:xfrm>
          <a:prstGeom prst="flowChartOffpageConnec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Una reacción química es el proceso donde una o más sustancias, llamadas </a:t>
            </a:r>
            <a:r>
              <a:rPr lang="es-CL" b="1" dirty="0"/>
              <a:t>reactantes, </a:t>
            </a:r>
            <a:r>
              <a:rPr lang="es-CL" dirty="0"/>
              <a:t>sufren </a:t>
            </a:r>
            <a:r>
              <a:rPr lang="es-CL" i="1" dirty="0"/>
              <a:t>transformaciones</a:t>
            </a:r>
            <a:r>
              <a:rPr lang="es-CL" dirty="0"/>
              <a:t>, cambiando su estructura molecular y sus enlaces, generando otras sustancias llamadas </a:t>
            </a:r>
            <a:r>
              <a:rPr lang="es-CL" b="1" dirty="0"/>
              <a:t>productos</a:t>
            </a:r>
            <a:r>
              <a:rPr lang="es-CL" dirty="0"/>
              <a:t>. </a:t>
            </a:r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2015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E19E92-EBA2-9967-4CC1-A180E1CDB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Diagrama de flujo: proceso alternativo 3">
            <a:extLst>
              <a:ext uri="{FF2B5EF4-FFF2-40B4-BE49-F238E27FC236}">
                <a16:creationId xmlns:a16="http://schemas.microsoft.com/office/drawing/2014/main" id="{B4AB7715-7CF0-0397-DB10-EA1C4172B578}"/>
              </a:ext>
            </a:extLst>
          </p:cNvPr>
          <p:cNvSpPr/>
          <p:nvPr/>
        </p:nvSpPr>
        <p:spPr>
          <a:xfrm>
            <a:off x="4945626" y="766916"/>
            <a:ext cx="6941574" cy="3045285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dirty="0"/>
              <a:t>En una reacción química, pese a las transformaciones que sufran los reactantes, se debe considerar que permanecen constantes tanto la cantidad de cada átomo participante, las cargas eléctricas y las masas totales de reactantes y productos. </a:t>
            </a:r>
          </a:p>
          <a:p>
            <a:pPr algn="ctr"/>
            <a:endParaRPr lang="es-CL" dirty="0"/>
          </a:p>
        </p:txBody>
      </p:sp>
      <p:pic>
        <p:nvPicPr>
          <p:cNvPr id="5" name="Marcador de contenido 4" descr="Gráfico, Gráfico de burbujas&#10;&#10;Descripción generada automáticamente">
            <a:extLst>
              <a:ext uri="{FF2B5EF4-FFF2-40B4-BE49-F238E27FC236}">
                <a16:creationId xmlns:a16="http://schemas.microsoft.com/office/drawing/2014/main" id="{FB77BDD1-0511-DE49-0C74-2FD93DA70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98792"/>
            <a:ext cx="4603115" cy="283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85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AA1CD-ECE1-3D90-C409-D2AA9ABB5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Leyes que rigen las reacciones químicas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8C5189-F42C-172F-A979-0F983850E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Diagrama de flujo: conector fuera de página 3">
            <a:extLst>
              <a:ext uri="{FF2B5EF4-FFF2-40B4-BE49-F238E27FC236}">
                <a16:creationId xmlns:a16="http://schemas.microsoft.com/office/drawing/2014/main" id="{00DBBEE8-F5A5-A61E-C890-CEEA3AACBB28}"/>
              </a:ext>
            </a:extLst>
          </p:cNvPr>
          <p:cNvSpPr/>
          <p:nvPr/>
        </p:nvSpPr>
        <p:spPr>
          <a:xfrm>
            <a:off x="1526458" y="2015613"/>
            <a:ext cx="2772697" cy="3274142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/>
              <a:t>Ley de conservación de la masa (ley de Lavoisier): </a:t>
            </a:r>
          </a:p>
          <a:p>
            <a:pPr marL="0" indent="0">
              <a:buNone/>
            </a:pPr>
            <a:r>
              <a:rPr lang="es-CL" i="1" dirty="0"/>
              <a:t>“En toda reacción química la masa de los reactantes será igual a la masa de los productos”. </a:t>
            </a:r>
          </a:p>
        </p:txBody>
      </p:sp>
      <p:sp>
        <p:nvSpPr>
          <p:cNvPr id="5" name="Diagrama de flujo: conector fuera de página 4">
            <a:extLst>
              <a:ext uri="{FF2B5EF4-FFF2-40B4-BE49-F238E27FC236}">
                <a16:creationId xmlns:a16="http://schemas.microsoft.com/office/drawing/2014/main" id="{E291DC6A-45A7-D351-E85B-9C425AC8C2CF}"/>
              </a:ext>
            </a:extLst>
          </p:cNvPr>
          <p:cNvSpPr/>
          <p:nvPr/>
        </p:nvSpPr>
        <p:spPr>
          <a:xfrm>
            <a:off x="6789174" y="1976284"/>
            <a:ext cx="3254478" cy="335280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/>
              <a:t>Ley de las proporciones definidas (ley de Proust): </a:t>
            </a:r>
          </a:p>
          <a:p>
            <a:pPr marL="0" indent="0">
              <a:buNone/>
            </a:pPr>
            <a:r>
              <a:rPr lang="es-CL" i="1" dirty="0"/>
              <a:t>“En un compuesto dado, los elementos participantes se combinan siempre en la misma proporción, sin importar su origen y modo de obtención”. </a:t>
            </a:r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8341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3EB09C-F03A-2CFF-4D5A-9A38D1C7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Ecuaciones Químicas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8575AA-E5DC-7AE5-5D46-DAAA33A82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En una ecuación química, se representan los reactantes al lado izquierdo, mientras que los productos son los del lado derecho 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En una reacción no se debe infringir la ley de la conservación de la masa. Es decir, si los reactantes teníamos ciertos </a:t>
            </a:r>
            <a:r>
              <a:rPr lang="es-CL" i="1" dirty="0"/>
              <a:t>moles</a:t>
            </a:r>
            <a:r>
              <a:rPr lang="es-CL" dirty="0"/>
              <a:t> de un átomo, estos tienen que estar también en los productos, puesto que la masa no se crea ni se destruye. </a:t>
            </a:r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A7E4B33-4273-C35D-AF43-AFB3ECFD5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0" y="4286864"/>
            <a:ext cx="2676679" cy="267667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3B4FB8B-D35B-BB11-0044-8ECDFEBF7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920809"/>
            <a:ext cx="7134800" cy="176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743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D63F87-D958-2EA3-196B-B88CDCCAF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4" name="Picture 2" descr="Qué es el balanceo de ecuaciones químicas y cómo hacerlo - Toda Materia">
            <a:extLst>
              <a:ext uri="{FF2B5EF4-FFF2-40B4-BE49-F238E27FC236}">
                <a16:creationId xmlns:a16="http://schemas.microsoft.com/office/drawing/2014/main" id="{7BB50A0D-9468-27FA-7DC6-3D2E18459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91" y="324004"/>
            <a:ext cx="9351753" cy="299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763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253</Words>
  <Application>Microsoft Office PowerPoint</Application>
  <PresentationFormat>Panorámica</PresentationFormat>
  <Paragraphs>20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de Office</vt:lpstr>
      <vt:lpstr>Reacción Química </vt:lpstr>
      <vt:lpstr>Presentación de PowerPoint</vt:lpstr>
      <vt:lpstr>¿Cómo se reconoce una reacción química? </vt:lpstr>
      <vt:lpstr>Una reacción química se reconoce por:</vt:lpstr>
      <vt:lpstr>Reacciones Químicas </vt:lpstr>
      <vt:lpstr>Presentación de PowerPoint</vt:lpstr>
      <vt:lpstr>Leyes que rigen las reacciones químicas </vt:lpstr>
      <vt:lpstr>Ecuaciones Químicas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Reacción Química </dc:title>
  <dc:creator>walter mullrt</dc:creator>
  <cp:lastModifiedBy>walter mullrt</cp:lastModifiedBy>
  <cp:revision>1</cp:revision>
  <dcterms:created xsi:type="dcterms:W3CDTF">2024-03-06T14:53:26Z</dcterms:created>
  <dcterms:modified xsi:type="dcterms:W3CDTF">2024-03-06T17:45:31Z</dcterms:modified>
</cp:coreProperties>
</file>