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16"/>
      <p:bold r:id="rId17"/>
    </p:embeddedFont>
    <p:embeddedFont>
      <p:font typeface="Teko" panose="020B0604020202020204" charset="0"/>
      <p:regular r:id="rId18"/>
      <p:bold r:id="rId19"/>
    </p:embeddedFont>
    <p:embeddedFont>
      <p:font typeface="Verdana" panose="020B0604030504040204" pitchFamily="3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ia Teresa Villegas Morales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87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lter mullrt" userId="acaddd59446be35e" providerId="LiveId" clId="{3F2A2253-0068-4002-A8EF-B3681E4A9597}"/>
    <pc:docChg chg="delSld">
      <pc:chgData name="walter mullrt" userId="acaddd59446be35e" providerId="LiveId" clId="{3F2A2253-0068-4002-A8EF-B3681E4A9597}" dt="2024-03-05T18:07:46.599" v="2" actId="47"/>
      <pc:docMkLst>
        <pc:docMk/>
      </pc:docMkLst>
      <pc:sldChg chg="del">
        <pc:chgData name="walter mullrt" userId="acaddd59446be35e" providerId="LiveId" clId="{3F2A2253-0068-4002-A8EF-B3681E4A9597}" dt="2024-03-05T18:07:46.599" v="2" actId="47"/>
        <pc:sldMkLst>
          <pc:docMk/>
          <pc:sldMk cId="0" sldId="271"/>
        </pc:sldMkLst>
      </pc:sldChg>
      <pc:sldChg chg="del">
        <pc:chgData name="walter mullrt" userId="acaddd59446be35e" providerId="LiveId" clId="{3F2A2253-0068-4002-A8EF-B3681E4A9597}" dt="2024-03-05T18:07:45.689" v="1" actId="47"/>
        <pc:sldMkLst>
          <pc:docMk/>
          <pc:sldMk cId="4189605360" sldId="272"/>
        </pc:sldMkLst>
      </pc:sldChg>
      <pc:sldChg chg="del">
        <pc:chgData name="walter mullrt" userId="acaddd59446be35e" providerId="LiveId" clId="{3F2A2253-0068-4002-A8EF-B3681E4A9597}" dt="2024-03-05T18:07:44.389" v="0" actId="47"/>
        <pc:sldMkLst>
          <pc:docMk/>
          <pc:sldMk cId="1768846400" sldId="273"/>
        </pc:sldMkLst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07-08T14:56:13.350" idx="1">
    <p:pos x="6000" y="0"/>
    <p:text>oyeeeeee le ponemos el logo de la u?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e2b42251c1_2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e2b42251c1_2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e2b42251c1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e2b42251c1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e2b42251c1_2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e2b42251c1_2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e2b42251c1_2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e2b42251c1_2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2b42251c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2b42251c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e2b42251c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e2b42251c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e2b42251c1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e2b42251c1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e2b42251c1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e2b42251c1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e2b42251c1_3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e2b42251c1_3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e2b42251c1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e2b42251c1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e2b42251c1_2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e2b42251c1_2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e2b42251c1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e2b42251c1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g"/><Relationship Id="rId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9" y="0"/>
            <a:ext cx="913782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311708" y="5089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30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r>
              <a:rPr lang="es" sz="4500" b="1">
                <a:solidFill>
                  <a:srgbClr val="CC0000"/>
                </a:solidFill>
                <a:highlight>
                  <a:srgbClr val="FFFFFF"/>
                </a:highlight>
                <a:latin typeface="Amatic SC"/>
                <a:ea typeface="Amatic SC"/>
                <a:cs typeface="Amatic SC"/>
                <a:sym typeface="Amatic SC"/>
              </a:rPr>
              <a:t>Conexión de los sistemas biológicos para una correcta función del cuerpo humano.</a:t>
            </a:r>
            <a:endParaRPr sz="8600" b="1">
              <a:solidFill>
                <a:srgbClr val="CC00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311700" y="4443625"/>
            <a:ext cx="8520600" cy="4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 dirty="0"/>
              <a:t>Prof. Walter Muller V. </a:t>
            </a:r>
            <a:endParaRPr sz="1600" dirty="0"/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t="18630" b="17655"/>
          <a:stretch/>
        </p:blipFill>
        <p:spPr>
          <a:xfrm>
            <a:off x="2209800" y="2628218"/>
            <a:ext cx="4724400" cy="1693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 descr="Texto, Logotipo&#10;&#10;Descripción generada automáticamente">
            <a:extLst>
              <a:ext uri="{FF2B5EF4-FFF2-40B4-BE49-F238E27FC236}">
                <a16:creationId xmlns:a16="http://schemas.microsoft.com/office/drawing/2014/main" id="{708A366A-EDEB-C303-47FD-501739EC01C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3000"/>
          </a:blip>
          <a:stretch>
            <a:fillRect/>
          </a:stretch>
        </p:blipFill>
        <p:spPr>
          <a:xfrm>
            <a:off x="0" y="0"/>
            <a:ext cx="114300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311700" y="1895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s" sz="3320" b="1">
                <a:latin typeface="Amatic SC"/>
                <a:ea typeface="Amatic SC"/>
                <a:cs typeface="Amatic SC"/>
                <a:sym typeface="Amatic SC"/>
              </a:rPr>
              <a:t>Consecuencias provocadas por la falla de alguno de los sistemas </a:t>
            </a:r>
            <a:endParaRPr sz="3320" b="1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22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38" name="Google Shape;138;p22"/>
          <p:cNvSpPr txBox="1"/>
          <p:nvPr/>
        </p:nvSpPr>
        <p:spPr>
          <a:xfrm>
            <a:off x="173500" y="1375725"/>
            <a:ext cx="3247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A64D79"/>
                </a:solidFill>
                <a:latin typeface="Teko"/>
                <a:ea typeface="Teko"/>
                <a:cs typeface="Teko"/>
                <a:sym typeface="Teko"/>
              </a:rPr>
              <a:t>Sistema Oseo</a:t>
            </a:r>
            <a:endParaRPr sz="2000">
              <a:solidFill>
                <a:srgbClr val="A64D79"/>
              </a:solidFill>
              <a:latin typeface="Teko"/>
              <a:ea typeface="Teko"/>
              <a:cs typeface="Teko"/>
              <a:sym typeface="Tek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A64D79"/>
                </a:solidFill>
                <a:latin typeface="Teko"/>
                <a:ea typeface="Teko"/>
                <a:cs typeface="Teko"/>
                <a:sym typeface="Teko"/>
              </a:rPr>
              <a:t>Baja densidad ósea  y osteoporosis</a:t>
            </a:r>
            <a:endParaRPr sz="2300">
              <a:solidFill>
                <a:srgbClr val="A64D79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139" name="Google Shape;139;p22"/>
          <p:cNvSpPr txBox="1"/>
          <p:nvPr/>
        </p:nvSpPr>
        <p:spPr>
          <a:xfrm>
            <a:off x="3135700" y="1375725"/>
            <a:ext cx="3024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A64D79"/>
                </a:solidFill>
                <a:latin typeface="Teko"/>
                <a:ea typeface="Teko"/>
                <a:cs typeface="Teko"/>
                <a:sym typeface="Teko"/>
              </a:rPr>
              <a:t>Sistema Muscular</a:t>
            </a:r>
            <a:endParaRPr sz="2000">
              <a:solidFill>
                <a:srgbClr val="A64D79"/>
              </a:solidFill>
              <a:latin typeface="Teko"/>
              <a:ea typeface="Teko"/>
              <a:cs typeface="Teko"/>
              <a:sym typeface="Tek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A64D79"/>
                </a:solidFill>
                <a:latin typeface="Teko"/>
                <a:ea typeface="Teko"/>
                <a:cs typeface="Teko"/>
                <a:sym typeface="Teko"/>
              </a:rPr>
              <a:t>Distrofia muscular </a:t>
            </a:r>
            <a:endParaRPr sz="2000">
              <a:solidFill>
                <a:srgbClr val="A64D79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140" name="Google Shape;140;p22"/>
          <p:cNvSpPr txBox="1"/>
          <p:nvPr/>
        </p:nvSpPr>
        <p:spPr>
          <a:xfrm>
            <a:off x="6221650" y="1421925"/>
            <a:ext cx="2416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A64D79"/>
                </a:solidFill>
                <a:latin typeface="Teko"/>
                <a:ea typeface="Teko"/>
                <a:cs typeface="Teko"/>
                <a:sym typeface="Teko"/>
              </a:rPr>
              <a:t>Sistema Inmunológico</a:t>
            </a:r>
            <a:endParaRPr sz="2000">
              <a:solidFill>
                <a:srgbClr val="A64D79"/>
              </a:solidFill>
              <a:latin typeface="Teko"/>
              <a:ea typeface="Teko"/>
              <a:cs typeface="Teko"/>
              <a:sym typeface="Tek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A64D79"/>
                </a:solidFill>
                <a:latin typeface="Teko"/>
                <a:ea typeface="Teko"/>
                <a:cs typeface="Teko"/>
                <a:sym typeface="Teko"/>
              </a:rPr>
              <a:t>VIH</a:t>
            </a:r>
            <a:endParaRPr/>
          </a:p>
        </p:txBody>
      </p:sp>
      <p:pic>
        <p:nvPicPr>
          <p:cNvPr id="141" name="Google Shape;141;p22"/>
          <p:cNvPicPr preferRelativeResize="0"/>
          <p:nvPr/>
        </p:nvPicPr>
        <p:blipFill rotWithShape="1">
          <a:blip r:embed="rId4">
            <a:alphaModFix/>
          </a:blip>
          <a:srcRect l="2869" r="5730" b="5392"/>
          <a:stretch/>
        </p:blipFill>
        <p:spPr>
          <a:xfrm>
            <a:off x="371825" y="2466400"/>
            <a:ext cx="2763900" cy="2045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 rotWithShape="1">
          <a:blip r:embed="rId5">
            <a:alphaModFix/>
          </a:blip>
          <a:srcRect l="13625" r="6130"/>
          <a:stretch/>
        </p:blipFill>
        <p:spPr>
          <a:xfrm>
            <a:off x="3265763" y="2466400"/>
            <a:ext cx="2763900" cy="2045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59700" y="2466400"/>
            <a:ext cx="2763900" cy="2045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3"/>
          <p:cNvSpPr txBox="1">
            <a:spLocks noGrp="1"/>
          </p:cNvSpPr>
          <p:nvPr>
            <p:ph type="title"/>
          </p:nvPr>
        </p:nvSpPr>
        <p:spPr>
          <a:xfrm>
            <a:off x="311700" y="222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s" sz="3320" b="1">
                <a:latin typeface="Amatic SC"/>
                <a:ea typeface="Amatic SC"/>
                <a:cs typeface="Amatic SC"/>
                <a:sym typeface="Amatic SC"/>
              </a:rPr>
              <a:t>Consecuencias provocadas por la falla de alguno de los sistemas </a:t>
            </a:r>
            <a:endParaRPr sz="3320" b="1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22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50" name="Google Shape;150;p23"/>
          <p:cNvSpPr txBox="1"/>
          <p:nvPr/>
        </p:nvSpPr>
        <p:spPr>
          <a:xfrm>
            <a:off x="187775" y="1462500"/>
            <a:ext cx="2739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A64D79"/>
                </a:solidFill>
                <a:latin typeface="Teko"/>
                <a:ea typeface="Teko"/>
                <a:cs typeface="Teko"/>
                <a:sym typeface="Teko"/>
              </a:rPr>
              <a:t>Sistema Cardiaco</a:t>
            </a:r>
            <a:endParaRPr sz="2000">
              <a:solidFill>
                <a:srgbClr val="A64D79"/>
              </a:solidFill>
              <a:latin typeface="Teko"/>
              <a:ea typeface="Teko"/>
              <a:cs typeface="Teko"/>
              <a:sym typeface="Tek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000">
                <a:solidFill>
                  <a:srgbClr val="A64D79"/>
                </a:solidFill>
                <a:latin typeface="Teko"/>
                <a:ea typeface="Teko"/>
                <a:cs typeface="Teko"/>
                <a:sym typeface="Teko"/>
              </a:rPr>
              <a:t>Arritmias </a:t>
            </a:r>
            <a:endParaRPr sz="2000">
              <a:solidFill>
                <a:srgbClr val="A64D79"/>
              </a:solidFill>
              <a:latin typeface="Teko"/>
              <a:ea typeface="Teko"/>
              <a:cs typeface="Teko"/>
              <a:sym typeface="Tek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3"/>
          <p:cNvSpPr txBox="1"/>
          <p:nvPr/>
        </p:nvSpPr>
        <p:spPr>
          <a:xfrm>
            <a:off x="3402988" y="1462500"/>
            <a:ext cx="2459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A64D79"/>
                </a:solidFill>
                <a:latin typeface="Teko"/>
                <a:ea typeface="Teko"/>
                <a:cs typeface="Teko"/>
                <a:sym typeface="Teko"/>
              </a:rPr>
              <a:t>Sistema Nervioso</a:t>
            </a:r>
            <a:endParaRPr sz="2000">
              <a:solidFill>
                <a:srgbClr val="A64D79"/>
              </a:solidFill>
              <a:latin typeface="Teko"/>
              <a:ea typeface="Teko"/>
              <a:cs typeface="Teko"/>
              <a:sym typeface="Tek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A64D79"/>
                </a:solidFill>
                <a:latin typeface="Teko"/>
                <a:ea typeface="Teko"/>
                <a:cs typeface="Teko"/>
                <a:sym typeface="Teko"/>
              </a:rPr>
              <a:t>Enfermedad de Parkinson </a:t>
            </a:r>
            <a:endParaRPr sz="2000">
              <a:solidFill>
                <a:srgbClr val="A64D79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152" name="Google Shape;152;p23"/>
          <p:cNvSpPr txBox="1"/>
          <p:nvPr/>
        </p:nvSpPr>
        <p:spPr>
          <a:xfrm>
            <a:off x="6358100" y="1462500"/>
            <a:ext cx="2094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A64D79"/>
                </a:solidFill>
                <a:latin typeface="Teko"/>
                <a:ea typeface="Teko"/>
                <a:cs typeface="Teko"/>
                <a:sym typeface="Teko"/>
              </a:rPr>
              <a:t>Sistema Endocrino</a:t>
            </a:r>
            <a:endParaRPr sz="2000">
              <a:solidFill>
                <a:srgbClr val="A64D79"/>
              </a:solidFill>
              <a:latin typeface="Teko"/>
              <a:ea typeface="Teko"/>
              <a:cs typeface="Teko"/>
              <a:sym typeface="Tek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000">
                <a:solidFill>
                  <a:srgbClr val="A64D79"/>
                </a:solidFill>
                <a:latin typeface="Teko"/>
                <a:ea typeface="Teko"/>
                <a:cs typeface="Teko"/>
                <a:sym typeface="Teko"/>
              </a:rPr>
              <a:t>Hipertiroidismo </a:t>
            </a:r>
            <a:endParaRPr sz="2000">
              <a:solidFill>
                <a:srgbClr val="A64D79"/>
              </a:solidFill>
              <a:latin typeface="Teko"/>
              <a:ea typeface="Teko"/>
              <a:cs typeface="Teko"/>
              <a:sym typeface="Tek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3" name="Google Shape;15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775" y="2571750"/>
            <a:ext cx="2861100" cy="1914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54" name="Google Shape;15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1450" y="2571750"/>
            <a:ext cx="2861100" cy="1914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55" name="Google Shape;155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95125" y="2571750"/>
            <a:ext cx="2861100" cy="1914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s" sz="2820">
                <a:latin typeface="Amatic SC"/>
                <a:ea typeface="Amatic SC"/>
                <a:cs typeface="Amatic SC"/>
                <a:sym typeface="Amatic SC"/>
              </a:rPr>
              <a:t>Consecuencias provocadas por la falla de alguno de los sistemas </a:t>
            </a:r>
            <a:endParaRPr sz="2820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22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74" name="Google Shape;174;p25"/>
          <p:cNvSpPr txBox="1"/>
          <p:nvPr/>
        </p:nvSpPr>
        <p:spPr>
          <a:xfrm>
            <a:off x="311700" y="1425300"/>
            <a:ext cx="28383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A64D79"/>
                </a:solidFill>
                <a:latin typeface="Teko"/>
                <a:ea typeface="Teko"/>
                <a:cs typeface="Teko"/>
                <a:sym typeface="Teko"/>
              </a:rPr>
              <a:t>Sistema Excretor</a:t>
            </a:r>
            <a:endParaRPr sz="2000">
              <a:solidFill>
                <a:srgbClr val="A64D79"/>
              </a:solidFill>
              <a:latin typeface="Teko"/>
              <a:ea typeface="Teko"/>
              <a:cs typeface="Teko"/>
              <a:sym typeface="Tek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A64D79"/>
                </a:solidFill>
                <a:latin typeface="Teko"/>
                <a:ea typeface="Teko"/>
                <a:cs typeface="Teko"/>
                <a:sym typeface="Teko"/>
              </a:rPr>
              <a:t>Nefrosis </a:t>
            </a:r>
            <a:endParaRPr sz="2000">
              <a:solidFill>
                <a:srgbClr val="A64D79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175" name="Google Shape;175;p25"/>
          <p:cNvSpPr txBox="1"/>
          <p:nvPr/>
        </p:nvSpPr>
        <p:spPr>
          <a:xfrm>
            <a:off x="3512250" y="1425300"/>
            <a:ext cx="21195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A64D79"/>
                </a:solidFill>
                <a:latin typeface="Teko"/>
                <a:ea typeface="Teko"/>
                <a:cs typeface="Teko"/>
                <a:sym typeface="Teko"/>
              </a:rPr>
              <a:t>Sistema Digestivo</a:t>
            </a:r>
            <a:endParaRPr sz="2000">
              <a:solidFill>
                <a:srgbClr val="A64D79"/>
              </a:solidFill>
              <a:latin typeface="Teko"/>
              <a:ea typeface="Teko"/>
              <a:cs typeface="Teko"/>
              <a:sym typeface="Tek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A64D79"/>
                </a:solidFill>
                <a:latin typeface="Teko"/>
                <a:ea typeface="Teko"/>
                <a:cs typeface="Teko"/>
                <a:sym typeface="Teko"/>
              </a:rPr>
              <a:t>Cancer de estomago</a:t>
            </a:r>
            <a:endParaRPr sz="2000">
              <a:solidFill>
                <a:srgbClr val="A64D79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176" name="Google Shape;176;p25"/>
          <p:cNvSpPr txBox="1"/>
          <p:nvPr/>
        </p:nvSpPr>
        <p:spPr>
          <a:xfrm>
            <a:off x="6295900" y="1425300"/>
            <a:ext cx="21195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A64D79"/>
                </a:solidFill>
                <a:latin typeface="Teko"/>
                <a:ea typeface="Teko"/>
                <a:cs typeface="Teko"/>
                <a:sym typeface="Teko"/>
              </a:rPr>
              <a:t>Sistema Reproductor </a:t>
            </a:r>
            <a:endParaRPr sz="2000">
              <a:solidFill>
                <a:srgbClr val="A64D79"/>
              </a:solidFill>
              <a:latin typeface="Teko"/>
              <a:ea typeface="Teko"/>
              <a:cs typeface="Teko"/>
              <a:sym typeface="Tek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A64D79"/>
                </a:solidFill>
                <a:latin typeface="Teko"/>
                <a:ea typeface="Teko"/>
                <a:cs typeface="Teko"/>
                <a:sym typeface="Teko"/>
              </a:rPr>
              <a:t>Cáncer Ovárico </a:t>
            </a:r>
            <a:endParaRPr sz="2000">
              <a:solidFill>
                <a:srgbClr val="A64D79"/>
              </a:solidFill>
              <a:latin typeface="Teko"/>
              <a:ea typeface="Teko"/>
              <a:cs typeface="Teko"/>
              <a:sym typeface="Teko"/>
            </a:endParaRPr>
          </a:p>
        </p:txBody>
      </p:sp>
      <p:pic>
        <p:nvPicPr>
          <p:cNvPr id="177" name="Google Shape;177;p25"/>
          <p:cNvPicPr preferRelativeResize="0"/>
          <p:nvPr/>
        </p:nvPicPr>
        <p:blipFill rotWithShape="1">
          <a:blip r:embed="rId4">
            <a:alphaModFix/>
          </a:blip>
          <a:srcRect l="5294" t="4561" r="12872" b="8048"/>
          <a:stretch/>
        </p:blipFill>
        <p:spPr>
          <a:xfrm>
            <a:off x="169225" y="2291750"/>
            <a:ext cx="2838300" cy="2031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78" name="Google Shape;178;p25"/>
          <p:cNvPicPr preferRelativeResize="0"/>
          <p:nvPr/>
        </p:nvPicPr>
        <p:blipFill rotWithShape="1">
          <a:blip r:embed="rId5">
            <a:alphaModFix/>
          </a:blip>
          <a:srcRect l="3619" r="30098"/>
          <a:stretch/>
        </p:blipFill>
        <p:spPr>
          <a:xfrm>
            <a:off x="3150000" y="2291750"/>
            <a:ext cx="2838300" cy="2024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79" name="Google Shape;179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0775" y="2291750"/>
            <a:ext cx="2838300" cy="2031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60075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6"/>
          <p:cNvSpPr/>
          <p:nvPr/>
        </p:nvSpPr>
        <p:spPr>
          <a:xfrm>
            <a:off x="2565475" y="549650"/>
            <a:ext cx="3455700" cy="432000"/>
          </a:xfrm>
          <a:prstGeom prst="flowChartAlternateProcess">
            <a:avLst/>
          </a:prstGeom>
          <a:solidFill>
            <a:srgbClr val="C9DAF8"/>
          </a:solidFill>
          <a:ln w="38100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Sistemas Biológicos del cuerpo humano</a:t>
            </a:r>
            <a:endParaRPr/>
          </a:p>
        </p:txBody>
      </p:sp>
      <p:sp>
        <p:nvSpPr>
          <p:cNvPr id="186" name="Google Shape;186;p26"/>
          <p:cNvSpPr/>
          <p:nvPr/>
        </p:nvSpPr>
        <p:spPr>
          <a:xfrm>
            <a:off x="2415775" y="1453625"/>
            <a:ext cx="3755100" cy="432000"/>
          </a:xfrm>
          <a:prstGeom prst="flowChartAlternateProcess">
            <a:avLst/>
          </a:prstGeom>
          <a:solidFill>
            <a:srgbClr val="D9EAD3"/>
          </a:solidFill>
          <a:ln w="38100" cap="flat" cmpd="sng">
            <a:solidFill>
              <a:srgbClr val="00FF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Red interconectada de sistemas de órganos </a:t>
            </a:r>
            <a:endParaRPr/>
          </a:p>
        </p:txBody>
      </p:sp>
      <p:sp>
        <p:nvSpPr>
          <p:cNvPr id="187" name="Google Shape;187;p26"/>
          <p:cNvSpPr/>
          <p:nvPr/>
        </p:nvSpPr>
        <p:spPr>
          <a:xfrm>
            <a:off x="6772625" y="703225"/>
            <a:ext cx="2298900" cy="1236300"/>
          </a:xfrm>
          <a:prstGeom prst="flowChartAlternateProcess">
            <a:avLst/>
          </a:prstGeom>
          <a:solidFill>
            <a:srgbClr val="EAD1DC"/>
          </a:solidFill>
          <a:ln w="38100" cap="flat" cmpd="sng">
            <a:solidFill>
              <a:srgbClr val="9900F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-Sistema circulatorio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-Sistema renal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-Sistema respiratorio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-Sistema linfático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-Entre otros..</a:t>
            </a:r>
            <a:endParaRPr/>
          </a:p>
        </p:txBody>
      </p:sp>
      <p:sp>
        <p:nvSpPr>
          <p:cNvPr id="188" name="Google Shape;188;p26"/>
          <p:cNvSpPr/>
          <p:nvPr/>
        </p:nvSpPr>
        <p:spPr>
          <a:xfrm>
            <a:off x="2633100" y="2486500"/>
            <a:ext cx="3333000" cy="432000"/>
          </a:xfrm>
          <a:prstGeom prst="flowChartAlternateProcess">
            <a:avLst/>
          </a:prstGeom>
          <a:solidFill>
            <a:srgbClr val="F4CCCC"/>
          </a:solidFill>
          <a:ln w="38100" cap="flat" cmpd="sng">
            <a:solidFill>
              <a:srgbClr val="CC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El funcionamiento óptimo del cuerpo </a:t>
            </a:r>
            <a:endParaRPr/>
          </a:p>
        </p:txBody>
      </p:sp>
      <p:sp>
        <p:nvSpPr>
          <p:cNvPr id="189" name="Google Shape;189;p26"/>
          <p:cNvSpPr/>
          <p:nvPr/>
        </p:nvSpPr>
        <p:spPr>
          <a:xfrm>
            <a:off x="6614250" y="3758675"/>
            <a:ext cx="1469400" cy="1169400"/>
          </a:xfrm>
          <a:prstGeom prst="flowChartAlternateProcess">
            <a:avLst/>
          </a:prstGeom>
          <a:solidFill>
            <a:srgbClr val="F4CCCC"/>
          </a:solidFill>
          <a:ln w="38100" cap="flat" cmpd="sng">
            <a:solidFill>
              <a:srgbClr val="FF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-Osteoporosis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-Arritmias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-Nefrosis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-Parkinson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-Entre otras...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6"/>
          <p:cNvSpPr/>
          <p:nvPr/>
        </p:nvSpPr>
        <p:spPr>
          <a:xfrm>
            <a:off x="3207475" y="3441488"/>
            <a:ext cx="2023500" cy="432000"/>
          </a:xfrm>
          <a:prstGeom prst="flowChartAlternateProcess">
            <a:avLst/>
          </a:prstGeom>
          <a:solidFill>
            <a:srgbClr val="A2C4C9"/>
          </a:solidFill>
          <a:ln w="38100" cap="flat" cmpd="sng">
            <a:solidFill>
              <a:srgbClr val="00FFF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falla de un sistema</a:t>
            </a:r>
            <a:endParaRPr/>
          </a:p>
        </p:txBody>
      </p:sp>
      <p:sp>
        <p:nvSpPr>
          <p:cNvPr id="191" name="Google Shape;191;p26"/>
          <p:cNvSpPr/>
          <p:nvPr/>
        </p:nvSpPr>
        <p:spPr>
          <a:xfrm>
            <a:off x="3484525" y="4390100"/>
            <a:ext cx="1469400" cy="432000"/>
          </a:xfrm>
          <a:prstGeom prst="flowChartAlternateProcess">
            <a:avLst/>
          </a:prstGeom>
          <a:solidFill>
            <a:srgbClr val="EAD1DC"/>
          </a:solidFill>
          <a:ln w="38100" cap="flat" cmpd="sng">
            <a:solidFill>
              <a:srgbClr val="FF00F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Enfermedades </a:t>
            </a:r>
            <a:endParaRPr/>
          </a:p>
        </p:txBody>
      </p:sp>
      <p:sp>
        <p:nvSpPr>
          <p:cNvPr id="192" name="Google Shape;192;p26"/>
          <p:cNvSpPr/>
          <p:nvPr/>
        </p:nvSpPr>
        <p:spPr>
          <a:xfrm>
            <a:off x="61975" y="2446200"/>
            <a:ext cx="2179800" cy="432000"/>
          </a:xfrm>
          <a:prstGeom prst="flowChartAlternateProcess">
            <a:avLst/>
          </a:prstGeom>
          <a:solidFill>
            <a:srgbClr val="B4A7D6"/>
          </a:solidFill>
          <a:ln w="38100" cap="flat" cmpd="sng">
            <a:solidFill>
              <a:srgbClr val="A64D79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Equilibrio /homeostasis </a:t>
            </a:r>
            <a:endParaRPr/>
          </a:p>
        </p:txBody>
      </p:sp>
      <p:sp>
        <p:nvSpPr>
          <p:cNvPr id="193" name="Google Shape;193;p26"/>
          <p:cNvSpPr/>
          <p:nvPr/>
        </p:nvSpPr>
        <p:spPr>
          <a:xfrm>
            <a:off x="4118825" y="1091400"/>
            <a:ext cx="180900" cy="323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4A7D6"/>
          </a:solidFill>
          <a:ln w="38100" cap="flat" cmpd="sng">
            <a:solidFill>
              <a:srgbClr val="A64D7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6"/>
          <p:cNvSpPr/>
          <p:nvPr/>
        </p:nvSpPr>
        <p:spPr>
          <a:xfrm>
            <a:off x="4128775" y="2103600"/>
            <a:ext cx="180900" cy="323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4A7D6"/>
          </a:solidFill>
          <a:ln w="38100" cap="flat" cmpd="sng">
            <a:solidFill>
              <a:srgbClr val="A64D7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6"/>
          <p:cNvSpPr/>
          <p:nvPr/>
        </p:nvSpPr>
        <p:spPr>
          <a:xfrm>
            <a:off x="4118825" y="3018850"/>
            <a:ext cx="180900" cy="323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4A7D6"/>
          </a:solidFill>
          <a:ln w="38100" cap="flat" cmpd="sng">
            <a:solidFill>
              <a:srgbClr val="A64D7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6"/>
          <p:cNvSpPr/>
          <p:nvPr/>
        </p:nvSpPr>
        <p:spPr>
          <a:xfrm>
            <a:off x="4118825" y="3937500"/>
            <a:ext cx="180900" cy="323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4A7D6"/>
          </a:solidFill>
          <a:ln w="38100" cap="flat" cmpd="sng">
            <a:solidFill>
              <a:srgbClr val="A64D7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6"/>
          <p:cNvSpPr/>
          <p:nvPr/>
        </p:nvSpPr>
        <p:spPr>
          <a:xfrm rot="-5400000">
            <a:off x="5699575" y="3783800"/>
            <a:ext cx="234000" cy="1446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4A7D6"/>
          </a:solidFill>
          <a:ln w="38100" cap="flat" cmpd="sng">
            <a:solidFill>
              <a:srgbClr val="A64D7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6"/>
          <p:cNvSpPr/>
          <p:nvPr/>
        </p:nvSpPr>
        <p:spPr>
          <a:xfrm rot="-5400000">
            <a:off x="6289350" y="1375025"/>
            <a:ext cx="318000" cy="589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4A7D6"/>
          </a:solidFill>
          <a:ln w="38100" cap="flat" cmpd="sng">
            <a:solidFill>
              <a:srgbClr val="A64D7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6"/>
          <p:cNvSpPr/>
          <p:nvPr/>
        </p:nvSpPr>
        <p:spPr>
          <a:xfrm rot="5400000">
            <a:off x="2313175" y="2500350"/>
            <a:ext cx="180900" cy="323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4A7D6"/>
          </a:solidFill>
          <a:ln w="38100" cap="flat" cmpd="sng">
            <a:solidFill>
              <a:srgbClr val="A64D7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6"/>
          <p:cNvSpPr txBox="1"/>
          <p:nvPr/>
        </p:nvSpPr>
        <p:spPr>
          <a:xfrm>
            <a:off x="2712475" y="981638"/>
            <a:ext cx="1597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Corresponde a</a:t>
            </a:r>
            <a:endParaRPr/>
          </a:p>
        </p:txBody>
      </p:sp>
      <p:sp>
        <p:nvSpPr>
          <p:cNvPr id="201" name="Google Shape;201;p26"/>
          <p:cNvSpPr txBox="1"/>
          <p:nvPr/>
        </p:nvSpPr>
        <p:spPr>
          <a:xfrm>
            <a:off x="3259900" y="2081163"/>
            <a:ext cx="1195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Para</a:t>
            </a:r>
            <a:endParaRPr/>
          </a:p>
        </p:txBody>
      </p:sp>
      <p:sp>
        <p:nvSpPr>
          <p:cNvPr id="202" name="Google Shape;202;p26"/>
          <p:cNvSpPr txBox="1"/>
          <p:nvPr/>
        </p:nvSpPr>
        <p:spPr>
          <a:xfrm>
            <a:off x="5966100" y="1121275"/>
            <a:ext cx="96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Incluye</a:t>
            </a:r>
            <a:endParaRPr/>
          </a:p>
        </p:txBody>
      </p:sp>
      <p:sp>
        <p:nvSpPr>
          <p:cNvPr id="203" name="Google Shape;203;p26"/>
          <p:cNvSpPr txBox="1"/>
          <p:nvPr/>
        </p:nvSpPr>
        <p:spPr>
          <a:xfrm>
            <a:off x="2909800" y="3050475"/>
            <a:ext cx="1895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en caso de</a:t>
            </a:r>
            <a:endParaRPr/>
          </a:p>
        </p:txBody>
      </p:sp>
      <p:sp>
        <p:nvSpPr>
          <p:cNvPr id="204" name="Google Shape;204;p26"/>
          <p:cNvSpPr txBox="1"/>
          <p:nvPr/>
        </p:nvSpPr>
        <p:spPr>
          <a:xfrm>
            <a:off x="1665025" y="2211563"/>
            <a:ext cx="1819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 través de</a:t>
            </a:r>
            <a:endParaRPr/>
          </a:p>
        </p:txBody>
      </p:sp>
      <p:sp>
        <p:nvSpPr>
          <p:cNvPr id="205" name="Google Shape;205;p26"/>
          <p:cNvSpPr txBox="1"/>
          <p:nvPr/>
        </p:nvSpPr>
        <p:spPr>
          <a:xfrm>
            <a:off x="5407288" y="4038450"/>
            <a:ext cx="75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Como</a:t>
            </a:r>
            <a:endParaRPr/>
          </a:p>
        </p:txBody>
      </p:sp>
      <p:sp>
        <p:nvSpPr>
          <p:cNvPr id="206" name="Google Shape;206;p26"/>
          <p:cNvSpPr txBox="1"/>
          <p:nvPr/>
        </p:nvSpPr>
        <p:spPr>
          <a:xfrm>
            <a:off x="2672275" y="3989900"/>
            <a:ext cx="167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puede ocasionar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3429150" y="233950"/>
            <a:ext cx="2847600" cy="654900"/>
          </a:xfrm>
          <a:prstGeom prst="rect">
            <a:avLst/>
          </a:prstGeom>
          <a:solidFill>
            <a:srgbClr val="F9CB9C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620" b="1">
                <a:latin typeface="Amatic SC"/>
                <a:ea typeface="Amatic SC"/>
                <a:cs typeface="Amatic SC"/>
                <a:sym typeface="Amatic SC"/>
              </a:rPr>
              <a:t>Sistema biológico</a:t>
            </a:r>
            <a:endParaRPr sz="3620" b="1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311700" y="10804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Red compleja de entidades biológicamente relevantes.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524D66"/>
                </a:solidFill>
              </a:rPr>
              <a:t>El sistema respiratorio, el aparato digestivo, el sistema cardiovascular, el urinario, el endocrino, todos ellos comprenden una red de conductos y órganos especializados en una serie de funciones concretas y, por ello, son concebidos como sistemas biológicos al uso.</a:t>
            </a:r>
            <a:endParaRPr>
              <a:solidFill>
                <a:srgbClr val="524D66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524D66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rgbClr val="524D66"/>
              </a:solidFill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4631" y="2723519"/>
            <a:ext cx="4519639" cy="220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311700" y="377575"/>
            <a:ext cx="4747800" cy="572700"/>
          </a:xfrm>
          <a:prstGeom prst="rect">
            <a:avLst/>
          </a:prstGeom>
          <a:solidFill>
            <a:srgbClr val="F9CB9C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120">
                <a:latin typeface="Amatic SC"/>
                <a:ea typeface="Amatic SC"/>
                <a:cs typeface="Amatic SC"/>
                <a:sym typeface="Amatic SC"/>
              </a:rPr>
              <a:t>Sistemas biológicos: </a:t>
            </a:r>
            <a:r>
              <a:rPr lang="es" sz="3120" b="1">
                <a:latin typeface="Amatic SC"/>
                <a:ea typeface="Amatic SC"/>
                <a:cs typeface="Amatic SC"/>
                <a:sym typeface="Amatic SC"/>
              </a:rPr>
              <a:t>El cuerpo Humano</a:t>
            </a:r>
            <a:endParaRPr sz="312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449200" y="1163950"/>
            <a:ext cx="4747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El cuerpo humano: máquina calibrada a la perfección.</a:t>
            </a:r>
            <a:endParaRPr dirty="0"/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 dirty="0"/>
              <a:t>Mantenimiento de su propia homeostasis a través del trabajo de numerosos sistemas: sistema nervioso, circulatorio, digestivo, respiratorio, excretor.</a:t>
            </a:r>
            <a:endParaRPr dirty="0"/>
          </a:p>
          <a:p>
            <a:pPr marL="0" lvl="0" indent="0" algn="just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s" dirty="0"/>
              <a:t>Mecanismo y función correcta de estos sistemas permiten que nuestro organismo se mantenga saludable, funcione de manera óptima y nos permita la vida.</a:t>
            </a:r>
            <a:endParaRPr dirty="0"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300" y="352425"/>
            <a:ext cx="3429000" cy="443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311700" y="78425"/>
            <a:ext cx="8520600" cy="7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4800" b="1">
                <a:latin typeface="Amatic SC"/>
                <a:ea typeface="Amatic SC"/>
                <a:cs typeface="Amatic SC"/>
                <a:sym typeface="Amatic SC"/>
              </a:rPr>
              <a:t>Sistema esquelético y muscular.</a:t>
            </a:r>
            <a:endParaRPr sz="4800" b="1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1" name="Google Shape;81;p16"/>
          <p:cNvSpPr/>
          <p:nvPr/>
        </p:nvSpPr>
        <p:spPr>
          <a:xfrm>
            <a:off x="311700" y="1599700"/>
            <a:ext cx="3854100" cy="1210800"/>
          </a:xfrm>
          <a:prstGeom prst="roundRect">
            <a:avLst>
              <a:gd name="adj" fmla="val 16667"/>
            </a:avLst>
          </a:prstGeom>
          <a:solidFill>
            <a:srgbClr val="6FA8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 esqueleto permite el movimiento, pero también está involucrado en la creación de células sanguíneas y el almacenamiento de calcio.</a:t>
            </a:r>
            <a:endParaRPr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6"/>
          <p:cNvSpPr/>
          <p:nvPr/>
        </p:nvSpPr>
        <p:spPr>
          <a:xfrm>
            <a:off x="4865800" y="1599700"/>
            <a:ext cx="3854700" cy="1210800"/>
          </a:xfrm>
          <a:prstGeom prst="roundRect">
            <a:avLst>
              <a:gd name="adj" fmla="val 16667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EFEFEF"/>
                </a:solidFill>
                <a:latin typeface="Calibri"/>
                <a:ea typeface="Calibri"/>
                <a:cs typeface="Calibri"/>
                <a:sym typeface="Calibri"/>
              </a:rPr>
              <a:t>El sistema muscular está formado por 650 músculos que permiten el movimiento.</a:t>
            </a:r>
            <a:endParaRPr sz="1800">
              <a:solidFill>
                <a:srgbClr val="EFEFE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" name="Google Shape;83;p16"/>
          <p:cNvPicPr preferRelativeResize="0"/>
          <p:nvPr/>
        </p:nvPicPr>
        <p:blipFill rotWithShape="1">
          <a:blip r:embed="rId4">
            <a:alphaModFix/>
          </a:blip>
          <a:srcRect l="6869" t="3259" r="3805" b="5173"/>
          <a:stretch/>
        </p:blipFill>
        <p:spPr>
          <a:xfrm>
            <a:off x="1555675" y="2910575"/>
            <a:ext cx="1366150" cy="2102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 rotWithShape="1">
          <a:blip r:embed="rId5">
            <a:alphaModFix/>
          </a:blip>
          <a:srcRect l="6106" r="6526"/>
          <a:stretch/>
        </p:blipFill>
        <p:spPr>
          <a:xfrm>
            <a:off x="5671138" y="3040825"/>
            <a:ext cx="2244025" cy="210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311700" y="56200"/>
            <a:ext cx="8520600" cy="77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600" b="1">
                <a:latin typeface="Amatic SC"/>
                <a:ea typeface="Amatic SC"/>
                <a:cs typeface="Amatic SC"/>
                <a:sym typeface="Amatic SC"/>
              </a:rPr>
              <a:t>Sistema linfÁtico e inmunológico.</a:t>
            </a:r>
            <a:endParaRPr sz="4600" b="1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91" name="Google Shape;91;p17"/>
          <p:cNvSpPr/>
          <p:nvPr/>
        </p:nvSpPr>
        <p:spPr>
          <a:xfrm>
            <a:off x="177750" y="1521925"/>
            <a:ext cx="5176800" cy="11664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1"/>
                </a:solidFill>
              </a:rPr>
              <a:t>El sistema linfático juega un papel importante en las defensas del cuerpo. Su función es crear y mover la linfa y, junto al bazo, ayuda al cuerpo a luchar contra las infecciones.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92" name="Google Shape;92;p17"/>
          <p:cNvSpPr/>
          <p:nvPr/>
        </p:nvSpPr>
        <p:spPr>
          <a:xfrm>
            <a:off x="3543800" y="3654875"/>
            <a:ext cx="5510400" cy="12333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1"/>
                </a:solidFill>
              </a:rPr>
              <a:t>El sistema inmunológico es el encargado de defendernos frente a bacterias, virus y demás microorganismos. Combate y destruye agentes infecciosos invasores para que no causen daño al cuerpo humano.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1100" y="1265850"/>
            <a:ext cx="2517875" cy="167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0925" y="3432253"/>
            <a:ext cx="2685667" cy="167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25" y="-35950"/>
            <a:ext cx="9144001" cy="5215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8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4520" b="1">
                <a:latin typeface="Amatic SC"/>
                <a:ea typeface="Amatic SC"/>
                <a:cs typeface="Amatic SC"/>
                <a:sym typeface="Amatic SC"/>
              </a:rPr>
              <a:t>Sistema endocrino y digestivo</a:t>
            </a:r>
            <a:r>
              <a:rPr lang="es" sz="4320" b="1">
                <a:latin typeface="Amatic SC"/>
                <a:ea typeface="Amatic SC"/>
                <a:cs typeface="Amatic SC"/>
                <a:sym typeface="Amatic SC"/>
              </a:rPr>
              <a:t> </a:t>
            </a:r>
            <a:endParaRPr sz="4320" b="1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01" name="Google Shape;101;p18"/>
          <p:cNvSpPr/>
          <p:nvPr/>
        </p:nvSpPr>
        <p:spPr>
          <a:xfrm>
            <a:off x="444375" y="1152750"/>
            <a:ext cx="3521550" cy="2224400"/>
          </a:xfrm>
          <a:prstGeom prst="flowChartOffpageConnector">
            <a:avLst/>
          </a:prstGeom>
          <a:solidFill>
            <a:srgbClr val="F6B26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El sistema endocrino produce hormonas que son liberadas a la sangre y regulan algunas de las funciones del cuerpo como, por ejemplo, el estado de ánimo, el crecimiento y el metabolismo.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8"/>
          <p:cNvSpPr/>
          <p:nvPr/>
        </p:nvSpPr>
        <p:spPr>
          <a:xfrm>
            <a:off x="4910200" y="1152750"/>
            <a:ext cx="3810400" cy="2091100"/>
          </a:xfrm>
          <a:prstGeom prst="flowChartOffpageConnector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El sistema digestivo está formado por una serie de órganos conectados que permiten descomponer y absorber la comida y deshacerse de los residuos.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166" y="3518974"/>
            <a:ext cx="2965970" cy="162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32426" y="3498062"/>
            <a:ext cx="2965950" cy="1666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9"/>
          <p:cNvSpPr txBox="1">
            <a:spLocks noGrp="1"/>
          </p:cNvSpPr>
          <p:nvPr>
            <p:ph type="title"/>
          </p:nvPr>
        </p:nvSpPr>
        <p:spPr>
          <a:xfrm>
            <a:off x="311700" y="178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688" b="1">
                <a:latin typeface="Amatic SC"/>
                <a:ea typeface="Amatic SC"/>
                <a:cs typeface="Amatic SC"/>
                <a:sym typeface="Amatic SC"/>
              </a:rPr>
              <a:t>Sistema cardiaco y respiratorio</a:t>
            </a:r>
            <a:r>
              <a:rPr lang="es"/>
              <a:t> </a:t>
            </a:r>
            <a:endParaRPr/>
          </a:p>
        </p:txBody>
      </p:sp>
      <p:pic>
        <p:nvPicPr>
          <p:cNvPr id="111" name="Google Shape;11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6725" y="1207862"/>
            <a:ext cx="3982950" cy="192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9"/>
          <p:cNvSpPr/>
          <p:nvPr/>
        </p:nvSpPr>
        <p:spPr>
          <a:xfrm>
            <a:off x="403950" y="3765975"/>
            <a:ext cx="8336100" cy="951300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El sistema respiratorio y los pulmones funcionan muy estrechamente con el sistema cardiovascular para la captación y eliminación de gases y la distribución de energía en el organismo. De hecho, al conjunto de ambos se le conoce como sistema cardiopulmonar o cardiorrespiratorio.</a:t>
            </a:r>
            <a:endParaRPr/>
          </a:p>
        </p:txBody>
      </p:sp>
      <p:pic>
        <p:nvPicPr>
          <p:cNvPr id="113" name="Google Shape;11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3875" y="1188150"/>
            <a:ext cx="3982950" cy="196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0"/>
          <p:cNvSpPr txBox="1">
            <a:spLocks noGrp="1"/>
          </p:cNvSpPr>
          <p:nvPr>
            <p:ph type="title"/>
          </p:nvPr>
        </p:nvSpPr>
        <p:spPr>
          <a:xfrm>
            <a:off x="311700" y="122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4020" b="1">
                <a:latin typeface="Amatic SC"/>
                <a:ea typeface="Amatic SC"/>
                <a:cs typeface="Amatic SC"/>
                <a:sym typeface="Amatic SC"/>
              </a:rPr>
              <a:t>Sistema nervioso y Sistema reproductor</a:t>
            </a:r>
            <a:r>
              <a:rPr lang="es" sz="3820" b="1">
                <a:latin typeface="Amatic SC"/>
                <a:ea typeface="Amatic SC"/>
                <a:cs typeface="Amatic SC"/>
                <a:sym typeface="Amatic SC"/>
              </a:rPr>
              <a:t> </a:t>
            </a:r>
            <a:endParaRPr sz="3820" b="1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20" name="Google Shape;120;p20"/>
          <p:cNvSpPr/>
          <p:nvPr/>
        </p:nvSpPr>
        <p:spPr>
          <a:xfrm>
            <a:off x="569125" y="3644625"/>
            <a:ext cx="8155800" cy="1121100"/>
          </a:xfrm>
          <a:prstGeom prst="round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El Sistema nervioso se relaciona con el Sistema reproductivo, a través de la estimulación externa e interna y el envió de información para poder preparar al cuerpo humano en su reproducción. Las hormonas y los neurotransmisores responden fisiológicamente por medio del Sistema nervioso periférico- autónomo, preparando al organismo para la reproducción y posterior fecundación. </a:t>
            </a:r>
            <a:endParaRPr/>
          </a:p>
        </p:txBody>
      </p:sp>
      <p:pic>
        <p:nvPicPr>
          <p:cNvPr id="121" name="Google Shape;12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125" y="1088475"/>
            <a:ext cx="3549974" cy="207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04125" y="1088475"/>
            <a:ext cx="4420849" cy="2071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71900"/>
            <a:ext cx="9144001" cy="5215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1"/>
          <p:cNvSpPr txBox="1">
            <a:spLocks noGrp="1"/>
          </p:cNvSpPr>
          <p:nvPr>
            <p:ph type="title"/>
          </p:nvPr>
        </p:nvSpPr>
        <p:spPr>
          <a:xfrm>
            <a:off x="311700" y="1006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4020" b="1">
                <a:latin typeface="Amatic SC"/>
                <a:ea typeface="Amatic SC"/>
                <a:cs typeface="Amatic SC"/>
                <a:sym typeface="Amatic SC"/>
              </a:rPr>
              <a:t>Sistema excretor y Glándulas sudoríparas</a:t>
            </a:r>
            <a:endParaRPr sz="4020" b="1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29" name="Google Shape;129;p21"/>
          <p:cNvSpPr/>
          <p:nvPr/>
        </p:nvSpPr>
        <p:spPr>
          <a:xfrm>
            <a:off x="646875" y="3810400"/>
            <a:ext cx="8078100" cy="10647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>
                <a:solidFill>
                  <a:srgbClr val="4A474B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 </a:t>
            </a:r>
            <a:endParaRPr sz="1050">
              <a:solidFill>
                <a:srgbClr val="4A474B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El sistema excretor se encarga de expulsar de nuestro cuerpo los desechos. Utilizando el sistema urinario y las glándulas sudoríparas. El sistema urinario filtra la sangre para limpiarla de desechos y produce la orina. Las glándulas sudoríparas producen el sudor y regulan la temperatura de nuestro cuerpo. </a:t>
            </a:r>
            <a:endParaRPr/>
          </a:p>
        </p:txBody>
      </p:sp>
      <p:pic>
        <p:nvPicPr>
          <p:cNvPr id="130" name="Google Shape;13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4200" y="955975"/>
            <a:ext cx="3676175" cy="240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4225" y="955975"/>
            <a:ext cx="3916349" cy="240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619</Words>
  <Application>Microsoft Office PowerPoint</Application>
  <PresentationFormat>Presentación en pantalla (16:9)</PresentationFormat>
  <Paragraphs>69</Paragraphs>
  <Slides>13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Teko</vt:lpstr>
      <vt:lpstr>Arial</vt:lpstr>
      <vt:lpstr>Amatic SC</vt:lpstr>
      <vt:lpstr>Calibri</vt:lpstr>
      <vt:lpstr>Verdana</vt:lpstr>
      <vt:lpstr>Simple Light</vt:lpstr>
      <vt:lpstr> Conexión de los sistemas biológicos para una correcta función del cuerpo humano.</vt:lpstr>
      <vt:lpstr>Sistema biológico</vt:lpstr>
      <vt:lpstr>Sistemas biológicos: El cuerpo Humano</vt:lpstr>
      <vt:lpstr>Sistema esquelético y muscular.</vt:lpstr>
      <vt:lpstr>Sistema linfÁtico e inmunológico.</vt:lpstr>
      <vt:lpstr>Sistema endocrino y digestivo </vt:lpstr>
      <vt:lpstr>Sistema cardiaco y respiratorio </vt:lpstr>
      <vt:lpstr>Sistema nervioso y Sistema reproductor </vt:lpstr>
      <vt:lpstr>Sistema excretor y Glándulas sudoríparas</vt:lpstr>
      <vt:lpstr>Consecuencias provocadas por la falla de alguno de los sistemas  </vt:lpstr>
      <vt:lpstr>Consecuencias provocadas por la falla de alguno de los sistemas  </vt:lpstr>
      <vt:lpstr>Consecuencias provocadas por la falla de alguno de los sistemas 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Conexión de los sistemas biológicos para una correcta función del cuerpo humano.</dc:title>
  <dc:creator>walter mullrt</dc:creator>
  <cp:lastModifiedBy>walter mullrt</cp:lastModifiedBy>
  <cp:revision>1</cp:revision>
  <dcterms:modified xsi:type="dcterms:W3CDTF">2024-03-05T18:07:53Z</dcterms:modified>
</cp:coreProperties>
</file>