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302" r:id="rId4"/>
    <p:sldId id="300" r:id="rId5"/>
    <p:sldId id="303" r:id="rId6"/>
    <p:sldId id="301" r:id="rId7"/>
    <p:sldId id="304" r:id="rId8"/>
    <p:sldId id="305" r:id="rId9"/>
    <p:sldId id="307" r:id="rId10"/>
    <p:sldId id="306" r:id="rId11"/>
    <p:sldId id="308" r:id="rId12"/>
    <p:sldId id="309" r:id="rId13"/>
    <p:sldId id="310" r:id="rId14"/>
    <p:sldId id="311" r:id="rId15"/>
    <p:sldId id="318" r:id="rId16"/>
    <p:sldId id="312" r:id="rId17"/>
    <p:sldId id="319" r:id="rId18"/>
    <p:sldId id="298" r:id="rId19"/>
    <p:sldId id="321" r:id="rId20"/>
    <p:sldId id="325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3D85-4620-4826-B813-3328404AD9EF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9AD1-6825-4DB4-9BB8-1E10C40C34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21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2F261-72A7-D1A7-76F0-8653E34BD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CD9B8B-989E-DB0C-D9AB-03C2E45D8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34BF3-4A64-5E9B-0FFB-F526A6A3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B2B4C-FF79-A59B-ED87-7662DCAF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F50256-9FA7-6546-2621-D48D151D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4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3D8E6-339B-B83B-AE9A-DDF13A8A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AEA1E7-429F-0402-D61D-2CDA3327F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1AED9-985A-17BE-C9FE-3F373A3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E3801-E1F9-2645-9049-66E3A69E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571C4-A11A-A1A4-BEED-FC9BACCC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FFB43C-FBA2-B6D0-1781-D66C068A2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4931B7-CC4B-7972-91DD-6214722BF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19C78-48E4-A49E-15E4-E8E2BB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6A26B-7999-5ADC-B294-81962745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C1BAE7-92F7-3A51-4F2A-3F07C47B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2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C0F2F-8B66-D6E1-2C18-8CBD587B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2FABF7-B3DE-0186-B490-F4EB2A6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4CF78-8F54-DCBE-BF15-3D2C9182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E93EB-93A8-4CF7-9BCB-4AE413F5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56F6AD-5E38-55B7-4AA8-D467BFBE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9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A8E48-60BC-67B9-A7A6-6C812456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6941DE-551A-7C02-6772-C2457C852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03F50D-32EA-8EAE-BA58-FF32F5D3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FFA3C-8FC3-8F4D-1214-0204DBAA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85845-E885-1043-95FF-C254D9D2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88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E99D8-826E-976A-F67E-78BF5EDB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F7E9CC-BC49-913D-38B4-E65E25D7B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0A6C40-319A-55C9-6156-095019422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04A7F9-A8BC-2A66-C183-F542627A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49AD02-4BF3-62EA-3B6B-44F9DDB1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66267-97C4-7D91-DD51-577A0D14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9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D12FA-D676-A3ED-C4A4-4445379E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2F51BB-D792-1C9A-0FC2-A9AFF0E7E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E06FF6-C72D-110D-5EF3-2D766AB32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F543F5-9364-4E06-7351-E704AF914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92D655-F958-D9D7-6258-5A8497964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4C089C-A555-75D6-A0BE-A8B9E958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F095ED-A61E-4253-EFBB-E8ACC8C5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D161E-4E25-48BC-FB35-D7577077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88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E0AA5-1EA7-654E-C9D2-EF4DAE36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EEFF0E-ABE5-39E4-4779-5188FD95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66821E-93E7-3D2D-5C04-7D2290D5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4EDF38-595D-DFD4-2811-4383369A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663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04540B-28C8-2CE9-2F8E-52AFAD6B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6B42A1-9B68-1907-1188-7E9CC10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14E782-5AC4-FA5E-0267-AF46CAC1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06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D82-ECF2-E0A1-95F2-599FD99C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D7ED8B-D7F0-BD87-5D4D-B0F52463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70688D-DE48-C2CE-BD2D-969ADD9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6CB845-AD20-2D84-79F7-EF4AFC03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33EEF-4361-2EC7-A76E-70885EE5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E6E730-85A8-4473-287F-46B7919E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4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D9D2B-70AD-7AF4-B3B8-6235EDB3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90D3FF-10DE-B21A-2EE2-4EB6D8F51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EDB24D-D44F-49E1-76F9-1BDE8547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30FA37-363D-6393-05D4-C0A5F317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0A172-3B6A-8FBC-45CE-46C38FC6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C30BD5-BA25-9D71-2871-4D5AE7F0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17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784A97-D3C3-6941-7EEA-3B13EF28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11B8D-97FC-D911-D0E3-6B24141C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B8DBA-330E-7BF6-7142-6CBDBED4F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3EF4-38ED-4F94-8312-1A394601BEA7}" type="datetimeFigureOut">
              <a:rPr lang="es-CL" smtClean="0"/>
              <a:t>25-09-2024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6DE8E-6B2C-F3F8-7B02-A7D0BAFF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24F2E-264D-14DA-538F-BBFCFC11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0B0E-C92E-4B9C-ADA7-0F49B59881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721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DB8BC0-EDEE-F12A-42B3-602B0FE3F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s-MX" dirty="0"/>
              <a:t>La fermentación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923497-D2B2-439D-1994-C0000C24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s-MX" dirty="0"/>
              <a:t>Pro</a:t>
            </a:r>
            <a:r>
              <a:rPr lang="es-CL" dirty="0"/>
              <a:t>f. Walter Muller V</a:t>
            </a:r>
            <a:endParaRPr lang="es-MX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51C54B41-9E25-2C5A-D95B-5EDA9A0C2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5736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51" y="1308388"/>
            <a:ext cx="2794000" cy="3403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158650" y="4829295"/>
            <a:ext cx="2557313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67" dirty="0"/>
              <a:t>Pasteur encontró la relación entre células microscópicas de levadura y el proceso de fermentación.</a:t>
            </a:r>
            <a:endParaRPr lang="en-US" sz="1467" dirty="0"/>
          </a:p>
        </p:txBody>
      </p:sp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adroTexto 5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9" name="Rectángulo 8"/>
          <p:cNvSpPr/>
          <p:nvPr/>
        </p:nvSpPr>
        <p:spPr>
          <a:xfrm>
            <a:off x="431371" y="1514896"/>
            <a:ext cx="867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Pasteur</a:t>
            </a:r>
            <a:r>
              <a:rPr lang="es-ES" sz="2400" dirty="0"/>
              <a:t> fue el </a:t>
            </a:r>
            <a:r>
              <a:rPr lang="es-ES" sz="2400" b="1" dirty="0"/>
              <a:t>primero en demostrar experimentalmente </a:t>
            </a:r>
            <a:r>
              <a:rPr lang="es-ES" sz="2400" dirty="0"/>
              <a:t>que las </a:t>
            </a:r>
            <a:r>
              <a:rPr lang="es-ES" sz="2400" b="1" dirty="0"/>
              <a:t>bebidas fermentadas resultan </a:t>
            </a:r>
            <a:r>
              <a:rPr lang="es-ES" sz="2400" dirty="0"/>
              <a:t>de la </a:t>
            </a:r>
            <a:r>
              <a:rPr lang="es-ES" sz="2400" b="1" dirty="0"/>
              <a:t>acción de la levadura viva </a:t>
            </a:r>
            <a:r>
              <a:rPr lang="es-ES" sz="2400" b="1" dirty="0">
                <a:solidFill>
                  <a:srgbClr val="FF0000"/>
                </a:solidFill>
              </a:rPr>
              <a:t>transformando</a:t>
            </a:r>
            <a:r>
              <a:rPr lang="es-ES" sz="2400" dirty="0"/>
              <a:t>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glucosa</a:t>
            </a:r>
            <a:r>
              <a:rPr lang="es-ES" sz="2400" b="1" dirty="0"/>
              <a:t> en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etanol</a:t>
            </a:r>
            <a:r>
              <a:rPr lang="es-ES" sz="2400" dirty="0"/>
              <a:t>.</a:t>
            </a:r>
            <a:endParaRPr lang="en-U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431371" y="2746003"/>
            <a:ext cx="4128459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Se invirtió un matraz con un cuello largo y graduado sobre el mercurio. Inicialmente, coloqué en el matraz </a:t>
            </a:r>
            <a:r>
              <a:rPr lang="es-ES" sz="1867" b="1" dirty="0"/>
              <a:t>1.440 g de dulce de azúcar</a:t>
            </a:r>
            <a:r>
              <a:rPr lang="es-ES" sz="1867" dirty="0"/>
              <a:t>; luego </a:t>
            </a:r>
            <a:r>
              <a:rPr lang="es-ES" sz="1867" b="1" dirty="0"/>
              <a:t>0.3 g de levadura</a:t>
            </a:r>
            <a:r>
              <a:rPr lang="es-ES" sz="1867" dirty="0"/>
              <a:t> fresca lavada. Finalmente introduje en el </a:t>
            </a:r>
            <a:r>
              <a:rPr lang="es-ES" sz="1867" b="1" dirty="0"/>
              <a:t>matraz 8.980 g de agua a 15 ° C</a:t>
            </a:r>
            <a:r>
              <a:rPr lang="es-ES" sz="1867" dirty="0"/>
              <a:t>, y lo incubé a </a:t>
            </a:r>
            <a:r>
              <a:rPr lang="es-ES" sz="1867" b="1" dirty="0"/>
              <a:t>25 a 33 ° C</a:t>
            </a:r>
            <a:r>
              <a:rPr lang="es-ES" sz="1867" dirty="0"/>
              <a:t>.</a:t>
            </a:r>
            <a:endParaRPr lang="en-US" sz="1867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70" y="2952511"/>
            <a:ext cx="4200417" cy="2923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60157" y="406900"/>
            <a:ext cx="69924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Pasteur encontró la relación entre células microscópicas de levadura y el proceso de fermentación.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81570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51" y="1308388"/>
            <a:ext cx="2794000" cy="3403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158650" y="4829295"/>
            <a:ext cx="2557313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67" dirty="0"/>
              <a:t>Pasteur encontró la relación entre células microscópicas de levadura y el proceso de fermentación.</a:t>
            </a:r>
            <a:endParaRPr lang="en-US" sz="1467" dirty="0"/>
          </a:p>
        </p:txBody>
      </p:sp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adroTexto 5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4960157" y="406900"/>
            <a:ext cx="69924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Pasteur encontró la relación entre células microscópicas de levadura y el proceso de fermentación.</a:t>
            </a:r>
            <a:endParaRPr lang="en-US" sz="1867" dirty="0"/>
          </a:p>
        </p:txBody>
      </p:sp>
      <p:sp>
        <p:nvSpPr>
          <p:cNvPr id="10" name="Rectángulo 9"/>
          <p:cNvSpPr/>
          <p:nvPr/>
        </p:nvSpPr>
        <p:spPr>
          <a:xfrm>
            <a:off x="431371" y="2372887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Pasteur demostró que </a:t>
            </a:r>
            <a:r>
              <a:rPr lang="es-ES" sz="2400" b="1" dirty="0"/>
              <a:t>los microorganismos </a:t>
            </a:r>
            <a:r>
              <a:rPr lang="es-ES" sz="2400" dirty="0"/>
              <a:t>son </a:t>
            </a:r>
            <a:r>
              <a:rPr lang="es-ES" sz="2400" b="1" dirty="0"/>
              <a:t>capaces de convertir azúcares en alcohol </a:t>
            </a:r>
            <a:r>
              <a:rPr lang="es-ES" sz="2400" dirty="0"/>
              <a:t>a partir del jugo de uva, y que el proceso </a:t>
            </a:r>
            <a:r>
              <a:rPr lang="es-ES" sz="2400" b="1" dirty="0">
                <a:solidFill>
                  <a:srgbClr val="C00000"/>
                </a:solidFill>
              </a:rPr>
              <a:t>ocurre en ausencia de oxígeno</a:t>
            </a:r>
            <a:r>
              <a:rPr lang="es-ES" sz="2400" dirty="0"/>
              <a:t>. Llegó a la conclusión de que la </a:t>
            </a:r>
            <a:r>
              <a:rPr lang="es-ES" sz="2400" b="1" dirty="0"/>
              <a:t>fermentación es un proceso vital, y lo definió como la respiración sin aire </a:t>
            </a:r>
            <a:r>
              <a:rPr lang="es-ES" sz="2400" dirty="0"/>
              <a:t>(</a:t>
            </a:r>
            <a:r>
              <a:rPr lang="es-ES" sz="2400" dirty="0" err="1"/>
              <a:t>Barnett</a:t>
            </a:r>
            <a:r>
              <a:rPr lang="es-ES" sz="2400" dirty="0"/>
              <a:t> 2000; Pasteur 1876)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01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adroTexto 5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4960157" y="406900"/>
            <a:ext cx="69924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Pasteur encontró la relación entre células microscópicas de levadura y el proceso de fermentación.</a:t>
            </a:r>
            <a:endParaRPr lang="en-US" sz="1867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72" y="1308388"/>
            <a:ext cx="3784600" cy="635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9284" y="2468894"/>
            <a:ext cx="7680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Pasteur reprodujo la fermentación en condiciones experimentales</a:t>
            </a:r>
            <a:r>
              <a:rPr lang="es-ES" sz="2400" dirty="0"/>
              <a:t>, y sus </a:t>
            </a:r>
            <a:r>
              <a:rPr lang="es-ES" sz="2400" b="1" dirty="0"/>
              <a:t>resultados</a:t>
            </a:r>
            <a:r>
              <a:rPr lang="es-ES" sz="2400" dirty="0"/>
              <a:t> mostraron que la </a:t>
            </a:r>
            <a:r>
              <a:rPr lang="es-ES" sz="2400" b="1" dirty="0"/>
              <a:t>fermentación y la multiplicación de la levadura ocurren en paralelo</a:t>
            </a:r>
            <a:r>
              <a:rPr lang="es-ES" sz="2400" dirty="0"/>
              <a:t>. Se dio cuenta de que la </a:t>
            </a:r>
            <a:r>
              <a:rPr lang="es-ES" sz="2400" b="1" dirty="0">
                <a:solidFill>
                  <a:srgbClr val="C00000"/>
                </a:solidFill>
              </a:rPr>
              <a:t>fermentación</a:t>
            </a:r>
            <a:r>
              <a:rPr lang="es-ES" sz="2400" dirty="0"/>
              <a:t> es </a:t>
            </a:r>
            <a:r>
              <a:rPr lang="es-ES" sz="2400" b="1" dirty="0">
                <a:solidFill>
                  <a:srgbClr val="C00000"/>
                </a:solidFill>
              </a:rPr>
              <a:t>una consecuencia de la multiplicación de la levadura</a:t>
            </a:r>
            <a:r>
              <a:rPr lang="es-ES" sz="2400" dirty="0"/>
              <a:t>, y la </a:t>
            </a:r>
            <a:r>
              <a:rPr lang="es-ES" sz="2400" b="1" dirty="0"/>
              <a:t>levadura tiene que estar viva para que se produzca alcohol</a:t>
            </a:r>
            <a:r>
              <a:rPr lang="es-E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35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adroTexto 5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4960157" y="406900"/>
            <a:ext cx="699249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Pasteur encontró la relación entre células microscópicas de levadura y el proceso de fermentación.</a:t>
            </a:r>
            <a:endParaRPr lang="en-US" sz="1867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72" y="1308388"/>
            <a:ext cx="3784600" cy="6350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2654" y="2276872"/>
            <a:ext cx="7668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El hallazgo de Pasteur mostró que hay dos tipos de fermentación: </a:t>
            </a:r>
            <a:r>
              <a:rPr lang="es-ES" sz="2400" b="1" dirty="0"/>
              <a:t>alcohólica </a:t>
            </a:r>
            <a:r>
              <a:rPr lang="es-ES" sz="2400" dirty="0"/>
              <a:t>y </a:t>
            </a:r>
            <a:r>
              <a:rPr lang="es-ES" sz="2400" b="1" dirty="0"/>
              <a:t>láctica</a:t>
            </a:r>
            <a:r>
              <a:rPr lang="es-ES" sz="2400" dirty="0"/>
              <a:t>. La </a:t>
            </a:r>
            <a:r>
              <a:rPr lang="es-ES" sz="2400" b="1" dirty="0"/>
              <a:t>fermentación alcohólica ocurre por la acción de la levadura</a:t>
            </a:r>
            <a:r>
              <a:rPr lang="es-ES" sz="2400" dirty="0"/>
              <a:t>;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fermentación de ácido láctico, por la acción de bacterias</a:t>
            </a:r>
            <a:r>
              <a:rPr lang="es-E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19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uadroTexto 2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31371" y="815946"/>
            <a:ext cx="297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¿Pero, por qué?</a:t>
            </a:r>
            <a:endParaRPr lang="en-U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9" y="1270491"/>
            <a:ext cx="6094307" cy="37673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67" y="1220755"/>
            <a:ext cx="5607684" cy="51947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2654" y="5037880"/>
            <a:ext cx="545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Los </a:t>
            </a:r>
            <a:r>
              <a:rPr lang="es-CL" sz="2400" b="1" dirty="0"/>
              <a:t>electrones son extraídos</a:t>
            </a:r>
            <a:r>
              <a:rPr lang="es-CL" sz="2400" dirty="0"/>
              <a:t> y </a:t>
            </a:r>
            <a:r>
              <a:rPr lang="es-CL" sz="2400" b="1" dirty="0"/>
              <a:t>transportados </a:t>
            </a:r>
            <a:r>
              <a:rPr lang="es-CL" sz="2400" dirty="0"/>
              <a:t>de la de </a:t>
            </a:r>
            <a:r>
              <a:rPr lang="es-CL" sz="2400" b="1" dirty="0">
                <a:solidFill>
                  <a:srgbClr val="C00000"/>
                </a:solidFill>
              </a:rPr>
              <a:t>una molécula de glucosa</a:t>
            </a:r>
            <a:r>
              <a:rPr lang="es-CL" sz="2400" dirty="0"/>
              <a:t>, hasta la </a:t>
            </a:r>
            <a:r>
              <a:rPr lang="es-CL" sz="2400" b="1" dirty="0">
                <a:solidFill>
                  <a:schemeClr val="accent3">
                    <a:lumMod val="50000"/>
                  </a:schemeClr>
                </a:solidFill>
              </a:rPr>
              <a:t>mitocondria</a:t>
            </a:r>
            <a:r>
              <a:rPr lang="es-CL" sz="2400" dirty="0"/>
              <a:t>.</a:t>
            </a:r>
            <a:endParaRPr lang="en-U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18762" y="384908"/>
            <a:ext cx="506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Glucosa como energía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95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uadroTexto 3"/>
          <p:cNvSpPr txBox="1"/>
          <p:nvPr/>
        </p:nvSpPr>
        <p:spPr>
          <a:xfrm>
            <a:off x="911424" y="310546"/>
            <a:ext cx="47446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67" b="1" dirty="0"/>
              <a:t>Pero, ¿por qué?</a:t>
            </a:r>
            <a:endParaRPr lang="en-US" sz="4267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25019" y="466035"/>
            <a:ext cx="51999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Glucosa como energía</a:t>
            </a:r>
            <a:endParaRPr lang="en-US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" y="2276872"/>
            <a:ext cx="12059228" cy="2407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 rot="20888664">
            <a:off x="6703977" y="1944310"/>
            <a:ext cx="525900" cy="52173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 rot="20888664">
            <a:off x="6096000" y="1590366"/>
            <a:ext cx="18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electrones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20941506">
            <a:off x="6001415" y="1336459"/>
            <a:ext cx="188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Extracción </a:t>
            </a:r>
            <a:endParaRPr lang="en-US" sz="2400" dirty="0"/>
          </a:p>
        </p:txBody>
      </p:sp>
      <p:sp>
        <p:nvSpPr>
          <p:cNvPr id="14" name="Flecha derecha 13"/>
          <p:cNvSpPr/>
          <p:nvPr/>
        </p:nvSpPr>
        <p:spPr>
          <a:xfrm rot="19810865">
            <a:off x="5400008" y="2061156"/>
            <a:ext cx="905485" cy="46226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lecha derecha 14"/>
          <p:cNvSpPr/>
          <p:nvPr/>
        </p:nvSpPr>
        <p:spPr>
          <a:xfrm rot="1117184">
            <a:off x="7623468" y="1926952"/>
            <a:ext cx="905485" cy="46226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80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uadroTexto 5"/>
          <p:cNvSpPr txBox="1"/>
          <p:nvPr/>
        </p:nvSpPr>
        <p:spPr>
          <a:xfrm>
            <a:off x="3695734" y="323501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198276"/>
            <a:ext cx="11124108" cy="55495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6747106" y="2306272"/>
            <a:ext cx="525900" cy="52173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39129" y="1936939"/>
            <a:ext cx="18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electrones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8496267" y="1676072"/>
            <a:ext cx="525900" cy="5217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00" b="50000"/>
          <a:stretch/>
        </p:blipFill>
        <p:spPr>
          <a:xfrm>
            <a:off x="8592278" y="3578324"/>
            <a:ext cx="525900" cy="5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0" y="827036"/>
            <a:ext cx="7036209" cy="54726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224439"/>
            <a:ext cx="121920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uadroTexto 3"/>
          <p:cNvSpPr txBox="1"/>
          <p:nvPr/>
        </p:nvSpPr>
        <p:spPr>
          <a:xfrm>
            <a:off x="335360" y="-133369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59" y="880513"/>
            <a:ext cx="5081180" cy="41284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2775" y="5868757"/>
            <a:ext cx="1154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err="1"/>
              <a:t>Fermentacion</a:t>
            </a:r>
            <a:r>
              <a:rPr lang="es-CL" sz="2400" b="1" dirty="0"/>
              <a:t> láctica: </a:t>
            </a:r>
            <a:r>
              <a:rPr lang="es-CL" sz="2400" dirty="0"/>
              <a:t>cuando el </a:t>
            </a:r>
            <a:r>
              <a:rPr lang="es-CL" sz="2400" b="1" dirty="0">
                <a:solidFill>
                  <a:srgbClr val="C00000"/>
                </a:solidFill>
              </a:rPr>
              <a:t>oxigeno es escaso </a:t>
            </a:r>
            <a:r>
              <a:rPr lang="es-CL" sz="2400" dirty="0"/>
              <a:t>en el tejido y no llega adecuadamente, la célula </a:t>
            </a:r>
            <a:r>
              <a:rPr lang="es-CL" sz="2400" b="1" dirty="0"/>
              <a:t>genera energía desde la fermentación láctica </a:t>
            </a:r>
            <a:endParaRPr lang="en-US" sz="2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68009" y="4577342"/>
            <a:ext cx="33391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33" b="1" dirty="0"/>
              <a:t>Baja concentración O</a:t>
            </a:r>
            <a:r>
              <a:rPr lang="es-CL" sz="2133" b="1" baseline="-25000" dirty="0"/>
              <a:t>2</a:t>
            </a:r>
            <a:endParaRPr lang="en-US" sz="2133" b="1" baseline="-25000" dirty="0"/>
          </a:p>
        </p:txBody>
      </p:sp>
    </p:spTree>
    <p:extLst>
      <p:ext uri="{BB962C8B-B14F-4D97-AF65-F5344CB8AC3E}">
        <p14:creationId xmlns:p14="http://schemas.microsoft.com/office/powerpoint/2010/main" val="190308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935" t="1130" r="15928" b="-3"/>
          <a:stretch/>
        </p:blipFill>
        <p:spPr>
          <a:xfrm>
            <a:off x="431371" y="1681829"/>
            <a:ext cx="5036159" cy="39373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2104" y="200393"/>
            <a:ext cx="454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Saccharomyces cerevisiae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7841" y="706247"/>
            <a:ext cx="413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Fermentación Alcohólica</a:t>
            </a:r>
            <a:endParaRPr lang="en-US" sz="2400" dirty="0"/>
          </a:p>
        </p:txBody>
      </p:sp>
      <p:sp>
        <p:nvSpPr>
          <p:cNvPr id="7" name="Rectángulo 6"/>
          <p:cNvSpPr/>
          <p:nvPr/>
        </p:nvSpPr>
        <p:spPr>
          <a:xfrm>
            <a:off x="605892" y="5646086"/>
            <a:ext cx="468711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b="1" dirty="0"/>
              <a:t>Saccharomyces cerevisiae </a:t>
            </a:r>
            <a:r>
              <a:rPr lang="en-US" sz="1467" b="1" dirty="0" err="1"/>
              <a:t>en</a:t>
            </a:r>
            <a:r>
              <a:rPr lang="en-US" sz="1467" b="1" dirty="0"/>
              <a:t> </a:t>
            </a:r>
            <a:r>
              <a:rPr lang="en-US" sz="1467" b="1" dirty="0" err="1"/>
              <a:t>placa</a:t>
            </a:r>
            <a:r>
              <a:rPr lang="en-US" sz="1467" b="1" dirty="0"/>
              <a:t> de agar.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21" y="1681829"/>
            <a:ext cx="6097913" cy="39373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544595" y="5655455"/>
            <a:ext cx="6067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Saccharomyces cerevisiae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s-CL" sz="1400" b="1" dirty="0"/>
              <a:t>microscopía</a:t>
            </a:r>
            <a:r>
              <a:rPr lang="en-US" sz="1400" b="1" dirty="0"/>
              <a:t> electronica de </a:t>
            </a:r>
            <a:r>
              <a:rPr lang="en-US" sz="1400" b="1" dirty="0" err="1"/>
              <a:t>barrido</a:t>
            </a:r>
            <a:r>
              <a:rPr lang="en-US" sz="1400" b="1" dirty="0"/>
              <a:t>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949359" y="464745"/>
            <a:ext cx="302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Célula Eucarionte </a:t>
            </a:r>
          </a:p>
          <a:p>
            <a:pPr algn="r"/>
            <a:r>
              <a:rPr lang="es-CL" sz="2400" dirty="0"/>
              <a:t>Hongo Unicelular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62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ángulo 3"/>
          <p:cNvSpPr/>
          <p:nvPr/>
        </p:nvSpPr>
        <p:spPr>
          <a:xfrm>
            <a:off x="422104" y="200393"/>
            <a:ext cx="454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Saccharomyces cerevisiae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7841" y="706247"/>
            <a:ext cx="413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Fermentación Alcohólica</a:t>
            </a:r>
            <a:endParaRPr lang="en-U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775521" y="5293221"/>
            <a:ext cx="90913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67" dirty="0"/>
              <a:t>Análisis de los componentes del vino en relación a la cepa de </a:t>
            </a:r>
            <a:r>
              <a:rPr lang="es-CL" sz="2667" i="1" dirty="0"/>
              <a:t>S. </a:t>
            </a:r>
            <a:r>
              <a:rPr lang="es-CL" sz="2667" i="1" dirty="0" err="1"/>
              <a:t>cerevisiae</a:t>
            </a:r>
            <a:r>
              <a:rPr lang="es-CL" sz="2667" dirty="0"/>
              <a:t> usada para fermentar.</a:t>
            </a:r>
            <a:endParaRPr lang="en-US" sz="2667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1" y="1241113"/>
            <a:ext cx="9121013" cy="39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uadroTexto 3"/>
          <p:cNvSpPr txBox="1"/>
          <p:nvPr/>
        </p:nvSpPr>
        <p:spPr>
          <a:xfrm>
            <a:off x="431371" y="323501"/>
            <a:ext cx="451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1308386"/>
            <a:ext cx="8085601" cy="53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09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ángulo 2"/>
          <p:cNvSpPr/>
          <p:nvPr/>
        </p:nvSpPr>
        <p:spPr>
          <a:xfrm>
            <a:off x="422104" y="200393"/>
            <a:ext cx="454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Saccharomyces cerevisiae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841" y="706247"/>
            <a:ext cx="413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Fermentación Alcohólica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22104" y="1371411"/>
            <a:ext cx="110412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-La fermentación es un procesamiento que se utiliza desde la antigüedad por los humanos.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-Es la forma por la cual se produce el pan, la cerveza y el vino.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-Desde el 1700, los científicos comenzaron a descifrar como es que ésta sucedía y, mediante la observación y la experimentación, pudieron resolverlo.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-Es un conjunto de reacciones químicas, presente en bacterias y células eucariontes, por el cual generan energía a partir de azúcares.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-La industria aprovecha el conocimiento sobre este procesos y ayuda a mejorar la calidad de la de la producción. </a:t>
            </a:r>
          </a:p>
        </p:txBody>
      </p:sp>
    </p:spTree>
    <p:extLst>
      <p:ext uri="{BB962C8B-B14F-4D97-AF65-F5344CB8AC3E}">
        <p14:creationId xmlns:p14="http://schemas.microsoft.com/office/powerpoint/2010/main" val="268740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uadroTexto 2"/>
          <p:cNvSpPr txBox="1"/>
          <p:nvPr/>
        </p:nvSpPr>
        <p:spPr>
          <a:xfrm>
            <a:off x="362654" y="103112"/>
            <a:ext cx="451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62653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79" y="1308389"/>
            <a:ext cx="4762456" cy="50969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2654" y="1405668"/>
            <a:ext cx="6784625" cy="468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67" dirty="0"/>
              <a:t>Imagina que eres un </a:t>
            </a:r>
            <a:r>
              <a:rPr lang="es-ES" sz="1867" b="1" dirty="0"/>
              <a:t>cazador de miel </a:t>
            </a:r>
            <a:r>
              <a:rPr lang="es-ES" sz="1867" dirty="0"/>
              <a:t>y </a:t>
            </a:r>
            <a:r>
              <a:rPr lang="es-ES" sz="1867" b="1" dirty="0"/>
              <a:t>tienes una piel de animal para llevar tu agua</a:t>
            </a:r>
            <a:r>
              <a:rPr lang="es-ES" sz="1867" dirty="0"/>
              <a:t> durante el largo viaje y te encuentras con una </a:t>
            </a:r>
            <a:r>
              <a:rPr lang="es-ES" sz="1867" b="1" dirty="0"/>
              <a:t>buena colmena gorda</a:t>
            </a:r>
            <a:r>
              <a:rPr lang="es-ES" sz="1867" dirty="0"/>
              <a:t>. </a:t>
            </a:r>
          </a:p>
          <a:p>
            <a:pPr algn="just"/>
            <a:endParaRPr lang="es-ES" sz="1867" dirty="0"/>
          </a:p>
          <a:p>
            <a:pPr algn="just"/>
            <a:r>
              <a:rPr lang="es-ES" sz="1867" dirty="0"/>
              <a:t>Al no querer que la miel se </a:t>
            </a:r>
            <a:r>
              <a:rPr lang="es-ES" sz="1867" b="1" dirty="0"/>
              <a:t>desperdicie</a:t>
            </a:r>
            <a:r>
              <a:rPr lang="es-ES" sz="1867" dirty="0"/>
              <a:t> y al darse cuenta de que su </a:t>
            </a:r>
            <a:r>
              <a:rPr lang="es-ES" sz="1867" b="1" dirty="0"/>
              <a:t>piel de agua no está llena</a:t>
            </a:r>
            <a:r>
              <a:rPr lang="es-ES" sz="1867" dirty="0"/>
              <a:t>, decide ser lo más eficiente posible y </a:t>
            </a:r>
            <a:r>
              <a:rPr lang="es-ES" sz="1867" b="1" dirty="0"/>
              <a:t>llenar su piel con miel </a:t>
            </a:r>
            <a:r>
              <a:rPr lang="es-ES" sz="1867" dirty="0"/>
              <a:t>para llevarla a casa. </a:t>
            </a:r>
          </a:p>
          <a:p>
            <a:pPr algn="just"/>
            <a:endParaRPr lang="es-ES" sz="1867" dirty="0"/>
          </a:p>
          <a:p>
            <a:pPr algn="just"/>
            <a:r>
              <a:rPr lang="es-ES" sz="1867" dirty="0"/>
              <a:t>Después de llegar a casa, </a:t>
            </a:r>
            <a:r>
              <a:rPr lang="es-ES" sz="1867" b="1" dirty="0"/>
              <a:t>guarda la piel del agua </a:t>
            </a:r>
            <a:r>
              <a:rPr lang="es-ES" sz="1867" dirty="0"/>
              <a:t>hasta que se requiera. Sin embargo, después de unos días, nota que </a:t>
            </a:r>
            <a:r>
              <a:rPr lang="es-ES" sz="1867" b="1" dirty="0"/>
              <a:t>la piel comenzó a hincharse </a:t>
            </a:r>
            <a:r>
              <a:rPr lang="es-ES" sz="1867" dirty="0"/>
              <a:t>y la abre para descubrir que la </a:t>
            </a:r>
            <a:r>
              <a:rPr lang="es-ES" sz="1867" b="1" dirty="0"/>
              <a:t>miel se ha mezclado con el agua sobrante en la piel de su animal y está un poco burbujeante</a:t>
            </a:r>
            <a:r>
              <a:rPr lang="es-ES" sz="1867" dirty="0"/>
              <a:t> y agitada. </a:t>
            </a:r>
            <a:r>
              <a:rPr lang="es-ES" sz="1867" b="1" dirty="0"/>
              <a:t>Decide tomar un trago del líquido dulce</a:t>
            </a:r>
            <a:r>
              <a:rPr lang="es-ES" sz="1867" dirty="0"/>
              <a:t> y para su sorpresa, sabe </a:t>
            </a:r>
            <a:r>
              <a:rPr lang="es-ES" sz="1867" b="1" dirty="0"/>
              <a:t>maravilloso y un poco picante</a:t>
            </a:r>
            <a:r>
              <a:rPr lang="es-ES" sz="1867" dirty="0"/>
              <a:t>. Después de unos tragos más, comienzas a </a:t>
            </a:r>
            <a:r>
              <a:rPr lang="es-ES" sz="1867" b="1" dirty="0"/>
              <a:t>sentirte un poco divertido y feliz.</a:t>
            </a:r>
            <a:endParaRPr lang="en-US" sz="1867" b="1" dirty="0"/>
          </a:p>
        </p:txBody>
      </p:sp>
    </p:spTree>
    <p:extLst>
      <p:ext uri="{BB962C8B-B14F-4D97-AF65-F5344CB8AC3E}">
        <p14:creationId xmlns:p14="http://schemas.microsoft.com/office/powerpoint/2010/main" val="363334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uadroTexto 2"/>
          <p:cNvSpPr txBox="1"/>
          <p:nvPr/>
        </p:nvSpPr>
        <p:spPr>
          <a:xfrm>
            <a:off x="362654" y="103112"/>
            <a:ext cx="451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62653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5" name="Rectángulo 4"/>
          <p:cNvSpPr/>
          <p:nvPr/>
        </p:nvSpPr>
        <p:spPr>
          <a:xfrm>
            <a:off x="399335" y="1726141"/>
            <a:ext cx="5856651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33" dirty="0"/>
              <a:t>Durante la mayor parte de la historia del vino, </a:t>
            </a:r>
            <a:r>
              <a:rPr lang="es-ES" sz="2133" b="1" dirty="0"/>
              <a:t>los enólogos no conocían el mecanismo</a:t>
            </a:r>
            <a:r>
              <a:rPr lang="es-ES" sz="2133" dirty="0"/>
              <a:t> que de alguna manera convirtió el </a:t>
            </a:r>
            <a:r>
              <a:rPr lang="es-ES" sz="2133" b="1" dirty="0"/>
              <a:t>jugo de uva en vino alcohólico</a:t>
            </a:r>
            <a:r>
              <a:rPr lang="es-ES" sz="2133" dirty="0"/>
              <a:t>. </a:t>
            </a:r>
          </a:p>
          <a:p>
            <a:pPr algn="just"/>
            <a:endParaRPr lang="es-ES" sz="2133" dirty="0"/>
          </a:p>
          <a:p>
            <a:pPr algn="just"/>
            <a:r>
              <a:rPr lang="es-ES" sz="2133" dirty="0"/>
              <a:t>Podían </a:t>
            </a:r>
            <a:r>
              <a:rPr lang="es-ES" sz="2133" b="1" dirty="0"/>
              <a:t>observar</a:t>
            </a:r>
            <a:r>
              <a:rPr lang="es-ES" sz="2133" dirty="0"/>
              <a:t> el proceso de fermentación que a menudo se describía como </a:t>
            </a:r>
            <a:r>
              <a:rPr lang="es-ES" sz="2133" b="1" dirty="0"/>
              <a:t>"hirviendo", </a:t>
            </a:r>
            <a:r>
              <a:rPr lang="es-ES" sz="2133" dirty="0"/>
              <a:t>con un aspecto </a:t>
            </a:r>
            <a:r>
              <a:rPr lang="es-ES" sz="2133" b="1" dirty="0"/>
              <a:t>espumoso y burbujeante</a:t>
            </a:r>
            <a:r>
              <a:rPr lang="es-ES" sz="2133" dirty="0"/>
              <a:t>. Esta historia se conserva en la etimología de la palabra </a:t>
            </a:r>
            <a:r>
              <a:rPr lang="es-ES" sz="2133" b="1" dirty="0"/>
              <a:t>"levadura" </a:t>
            </a:r>
            <a:r>
              <a:rPr lang="es-ES" sz="2133" dirty="0"/>
              <a:t>en sí misma que esencialmente significa "</a:t>
            </a:r>
            <a:r>
              <a:rPr lang="es-ES" sz="2133" b="1" dirty="0"/>
              <a:t>hervir</a:t>
            </a:r>
            <a:r>
              <a:rPr lang="es-ES" sz="2133" dirty="0"/>
              <a:t>". </a:t>
            </a:r>
            <a:endParaRPr lang="en-US" sz="2133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8" y="117321"/>
            <a:ext cx="4800533" cy="32159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118" y="3333303"/>
            <a:ext cx="4800533" cy="31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3763" y="1710647"/>
            <a:ext cx="300075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/>
              <a:t>Antoni van Leeuwenhoek</a:t>
            </a:r>
          </a:p>
          <a:p>
            <a:r>
              <a:rPr lang="es-CL" sz="1600" dirty="0"/>
              <a:t>Comerciante de telas</a:t>
            </a:r>
            <a:endParaRPr lang="en-US" sz="1600" dirty="0"/>
          </a:p>
        </p:txBody>
      </p:sp>
      <p:sp>
        <p:nvSpPr>
          <p:cNvPr id="3" name="Rectángulo 2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uadroTexto 3"/>
          <p:cNvSpPr txBox="1"/>
          <p:nvPr/>
        </p:nvSpPr>
        <p:spPr>
          <a:xfrm>
            <a:off x="362654" y="103112"/>
            <a:ext cx="451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62653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728" t="14362" r="5253"/>
          <a:stretch/>
        </p:blipFill>
        <p:spPr>
          <a:xfrm>
            <a:off x="409685" y="2505377"/>
            <a:ext cx="3078727" cy="3809280"/>
          </a:xfrm>
          <a:prstGeom prst="rect">
            <a:avLst/>
          </a:prstGeom>
        </p:spPr>
      </p:pic>
      <p:sp>
        <p:nvSpPr>
          <p:cNvPr id="13" name="Nube 12"/>
          <p:cNvSpPr/>
          <p:nvPr/>
        </p:nvSpPr>
        <p:spPr>
          <a:xfrm rot="21143998">
            <a:off x="3665339" y="2525569"/>
            <a:ext cx="2282455" cy="174116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2980110"/>
            <a:ext cx="5197741" cy="35122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1308389"/>
            <a:ext cx="5197741" cy="2087760"/>
          </a:xfrm>
          <a:prstGeom prst="rect">
            <a:avLst/>
          </a:prstGeom>
        </p:spPr>
      </p:pic>
      <p:sp>
        <p:nvSpPr>
          <p:cNvPr id="11" name="Abrir llave 10"/>
          <p:cNvSpPr/>
          <p:nvPr/>
        </p:nvSpPr>
        <p:spPr>
          <a:xfrm>
            <a:off x="6487595" y="1517241"/>
            <a:ext cx="424888" cy="4903652"/>
          </a:xfrm>
          <a:prstGeom prst="leftBrace">
            <a:avLst>
              <a:gd name="adj1" fmla="val 8333"/>
              <a:gd name="adj2" fmla="val 309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uadroTexto 7"/>
          <p:cNvSpPr txBox="1"/>
          <p:nvPr/>
        </p:nvSpPr>
        <p:spPr>
          <a:xfrm rot="21143998">
            <a:off x="3660337" y="2839670"/>
            <a:ext cx="248196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867" b="1" dirty="0"/>
              <a:t>Observó líquido </a:t>
            </a:r>
            <a:r>
              <a:rPr lang="es-CL" sz="1867" dirty="0"/>
              <a:t>obtenido de </a:t>
            </a:r>
            <a:r>
              <a:rPr lang="es-CL" sz="1867" b="1" dirty="0"/>
              <a:t>cerveza y whiskey</a:t>
            </a:r>
            <a:endParaRPr lang="en-US" sz="1867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045395" y="110999"/>
            <a:ext cx="321916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867" b="1" dirty="0"/>
              <a:t>Siglo 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963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uadroTexto 2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5" name="Rectángulo 4"/>
          <p:cNvSpPr/>
          <p:nvPr/>
        </p:nvSpPr>
        <p:spPr>
          <a:xfrm>
            <a:off x="333956" y="13233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Lavoisier</a:t>
            </a:r>
            <a:r>
              <a:rPr lang="es-ES" sz="2400" dirty="0"/>
              <a:t> también </a:t>
            </a:r>
            <a:r>
              <a:rPr lang="es-ES" sz="2400" b="1" dirty="0"/>
              <a:t>estaba interesado en analizar el mecanismo</a:t>
            </a:r>
            <a:r>
              <a:rPr lang="es-ES" sz="2400" dirty="0"/>
              <a:t> por el cual la </a:t>
            </a:r>
            <a:r>
              <a:rPr lang="es-ES" sz="2400" b="1" dirty="0"/>
              <a:t>caña de azúcar se transforma en alcohol y dióxido de carbono</a:t>
            </a:r>
            <a:r>
              <a:rPr lang="es-ES" sz="2400" dirty="0"/>
              <a:t> durante la fermentación</a:t>
            </a:r>
            <a:endParaRPr lang="en-U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405668"/>
            <a:ext cx="2794000" cy="41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31286" b="13966"/>
          <a:stretch/>
        </p:blipFill>
        <p:spPr>
          <a:xfrm>
            <a:off x="1630100" y="4554002"/>
            <a:ext cx="5472608" cy="207857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606872" y="5531774"/>
            <a:ext cx="13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Lavoisier</a:t>
            </a:r>
            <a:endParaRPr lang="en-US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997289" y="185480"/>
            <a:ext cx="321916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867" b="1" dirty="0"/>
              <a:t>Siglo 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379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uadroTexto 2"/>
          <p:cNvSpPr txBox="1"/>
          <p:nvPr/>
        </p:nvSpPr>
        <p:spPr>
          <a:xfrm>
            <a:off x="362654" y="103112"/>
            <a:ext cx="43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Fermentación</a:t>
            </a:r>
            <a:endParaRPr lang="en-US"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31371" y="8159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Descubrimiento</a:t>
            </a:r>
            <a:endParaRPr lang="en-US" sz="2400" dirty="0"/>
          </a:p>
        </p:txBody>
      </p:sp>
      <p:sp>
        <p:nvSpPr>
          <p:cNvPr id="7" name="Rectángulo 6"/>
          <p:cNvSpPr/>
          <p:nvPr/>
        </p:nvSpPr>
        <p:spPr>
          <a:xfrm>
            <a:off x="362653" y="1580440"/>
            <a:ext cx="8736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Calculó las proporciones de azúcares y agua </a:t>
            </a:r>
            <a:r>
              <a:rPr lang="es-ES" sz="2400" dirty="0"/>
              <a:t>al </a:t>
            </a:r>
            <a:r>
              <a:rPr lang="es-ES" sz="2400" b="1" dirty="0"/>
              <a:t>comienzo</a:t>
            </a:r>
            <a:r>
              <a:rPr lang="es-ES" sz="2400" dirty="0"/>
              <a:t> de la reacción química y las </a:t>
            </a:r>
            <a:r>
              <a:rPr lang="es-ES" sz="2400" b="1" dirty="0"/>
              <a:t>comparó con las proporciones de alcohol y dióxido de carbono obtenidas al final.</a:t>
            </a:r>
            <a:r>
              <a:rPr lang="es-ES" sz="2400" dirty="0"/>
              <a:t> </a:t>
            </a:r>
            <a:endParaRPr lang="en-U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71" y="1588359"/>
            <a:ext cx="2794000" cy="4114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1286" b="13966"/>
          <a:stretch/>
        </p:blipFill>
        <p:spPr>
          <a:xfrm>
            <a:off x="1331588" y="3813043"/>
            <a:ext cx="6840525" cy="259812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997289" y="185480"/>
            <a:ext cx="321916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867" b="1" dirty="0"/>
              <a:t>Siglo 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28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ángulo 4"/>
          <p:cNvSpPr/>
          <p:nvPr/>
        </p:nvSpPr>
        <p:spPr>
          <a:xfrm>
            <a:off x="431371" y="1508787"/>
            <a:ext cx="8297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Llegó a la </a:t>
            </a:r>
            <a:r>
              <a:rPr lang="es-ES" sz="2400" b="1" dirty="0"/>
              <a:t>conclusión de que los azúcares se descomponían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-</a:t>
            </a:r>
            <a:r>
              <a:rPr lang="es-ES" sz="2400" b="1" dirty="0"/>
              <a:t>Dos tercios de los azúcares</a:t>
            </a:r>
            <a:r>
              <a:rPr lang="es-ES" sz="2400" dirty="0"/>
              <a:t> se </a:t>
            </a:r>
            <a:r>
              <a:rPr lang="es-ES" sz="2400" b="1" dirty="0"/>
              <a:t>redujeron</a:t>
            </a:r>
            <a:r>
              <a:rPr lang="es-ES" sz="2400" dirty="0"/>
              <a:t> para formar </a:t>
            </a:r>
            <a:r>
              <a:rPr lang="es-ES" sz="2400" b="1" dirty="0"/>
              <a:t>alcohol</a:t>
            </a:r>
            <a:r>
              <a:rPr lang="es-ES" sz="2400" dirty="0"/>
              <a:t>, y el </a:t>
            </a:r>
            <a:r>
              <a:rPr lang="es-ES" sz="2400" b="1" dirty="0"/>
              <a:t>otro tercio se oxidó </a:t>
            </a:r>
            <a:r>
              <a:rPr lang="es-ES" sz="2400" dirty="0"/>
              <a:t>para formar </a:t>
            </a:r>
            <a:r>
              <a:rPr lang="es-ES" sz="2400" b="1" dirty="0"/>
              <a:t>dióxido de carbono</a:t>
            </a:r>
            <a:r>
              <a:rPr lang="es-ES" sz="2400" dirty="0"/>
              <a:t> (la fuente de las burbujas observadas durante la fermentación).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Lavoisier predijo </a:t>
            </a:r>
            <a:r>
              <a:rPr lang="es-ES" sz="2400" dirty="0"/>
              <a:t>(</a:t>
            </a:r>
            <a:r>
              <a:rPr lang="es-ES" sz="2400" b="1" dirty="0">
                <a:solidFill>
                  <a:srgbClr val="FF0000"/>
                </a:solidFill>
              </a:rPr>
              <a:t>según su famoso principio de conservación de la masa</a:t>
            </a:r>
            <a:r>
              <a:rPr lang="es-ES" sz="2400" dirty="0"/>
              <a:t>) que si fuera posible </a:t>
            </a:r>
            <a:r>
              <a:rPr lang="es-ES" sz="2400" b="1" dirty="0"/>
              <a:t>combinar alcohol y dióxido de carbono </a:t>
            </a:r>
            <a:r>
              <a:rPr lang="es-ES" sz="2400" dirty="0"/>
              <a:t>en las proporciones correctas, el producto resultante sería </a:t>
            </a:r>
            <a:r>
              <a:rPr lang="es-ES" sz="2400" b="1" dirty="0"/>
              <a:t>azúcar</a:t>
            </a:r>
            <a:r>
              <a:rPr lang="es-ES" sz="2400" dirty="0"/>
              <a:t>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82563" y="224809"/>
            <a:ext cx="1167008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67" b="1" dirty="0"/>
              <a:t>El experimento proporcionó una idea clara de las reacciones químicas básicas necesarias para producir alcohol</a:t>
            </a:r>
            <a:endParaRPr lang="en-US" sz="2667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8976320" y="1516629"/>
            <a:ext cx="1042691" cy="12381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70178" t="48555" r="19997" b="21098"/>
          <a:stretch/>
        </p:blipFill>
        <p:spPr>
          <a:xfrm>
            <a:off x="11186480" y="3404369"/>
            <a:ext cx="672075" cy="1440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83742" t="40462" r="5960" b="22889"/>
          <a:stretch/>
        </p:blipFill>
        <p:spPr>
          <a:xfrm>
            <a:off x="9635646" y="3329597"/>
            <a:ext cx="643812" cy="15897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9969767" y="1512708"/>
            <a:ext cx="1042691" cy="12381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2807" t="41402" r="74736" b="20159"/>
          <a:stretch/>
        </p:blipFill>
        <p:spPr>
          <a:xfrm>
            <a:off x="10909960" y="1508787"/>
            <a:ext cx="1042691" cy="1238195"/>
          </a:xfrm>
          <a:prstGeom prst="rect">
            <a:avLst/>
          </a:prstGeom>
        </p:spPr>
      </p:pic>
      <p:sp>
        <p:nvSpPr>
          <p:cNvPr id="18" name="Abrir llave 17"/>
          <p:cNvSpPr/>
          <p:nvPr/>
        </p:nvSpPr>
        <p:spPr>
          <a:xfrm rot="16200000">
            <a:off x="9661670" y="2016240"/>
            <a:ext cx="591767" cy="187796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brir llave 18"/>
          <p:cNvSpPr/>
          <p:nvPr/>
        </p:nvSpPr>
        <p:spPr>
          <a:xfrm rot="16200000">
            <a:off x="11216322" y="2539613"/>
            <a:ext cx="616604" cy="85605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679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1796819"/>
            <a:ext cx="825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En </a:t>
            </a:r>
            <a:r>
              <a:rPr lang="es-ES" sz="2400" b="1" dirty="0"/>
              <a:t>1835, Charles </a:t>
            </a:r>
            <a:r>
              <a:rPr lang="es-ES" sz="2400" b="1" dirty="0" err="1"/>
              <a:t>Cagniard</a:t>
            </a:r>
            <a:r>
              <a:rPr lang="es-ES" sz="2400" b="1" dirty="0"/>
              <a:t> de la Tour</a:t>
            </a:r>
            <a:r>
              <a:rPr lang="es-ES" sz="2400" dirty="0"/>
              <a:t>, un inventor francés, </a:t>
            </a:r>
            <a:r>
              <a:rPr lang="es-ES" sz="2400" b="1" dirty="0"/>
              <a:t>observó que durante la fermentación alcohólica la levadura se multiplica por la gemación</a:t>
            </a:r>
            <a:r>
              <a:rPr lang="es-ES" sz="2400" dirty="0"/>
              <a:t>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Su </a:t>
            </a:r>
            <a:r>
              <a:rPr lang="es-ES" sz="2400" b="1" dirty="0"/>
              <a:t>observación confirmó que las levaduras son organismos unicelulares </a:t>
            </a:r>
            <a:r>
              <a:rPr lang="es-ES" sz="2400" dirty="0"/>
              <a:t>y sugirió que estaban estrechamente relacionadas con el proceso de fermentación.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1796819"/>
            <a:ext cx="2753575" cy="27535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9350" y="200393"/>
            <a:ext cx="117133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ángulo 5"/>
          <p:cNvSpPr/>
          <p:nvPr/>
        </p:nvSpPr>
        <p:spPr>
          <a:xfrm>
            <a:off x="239350" y="200392"/>
            <a:ext cx="11670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Esta observación demostró que las levaduras eran organismos vivos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1624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1040</Words>
  <Application>Microsoft Office PowerPoint</Application>
  <PresentationFormat>Panorámica</PresentationFormat>
  <Paragraphs>93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La fermentación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fermentación</dc:title>
  <dc:creator>Walter Eude Muller Villa</dc:creator>
  <cp:lastModifiedBy>walter mullrt</cp:lastModifiedBy>
  <cp:revision>3</cp:revision>
  <dcterms:created xsi:type="dcterms:W3CDTF">2023-08-08T01:06:36Z</dcterms:created>
  <dcterms:modified xsi:type="dcterms:W3CDTF">2024-09-26T00:54:30Z</dcterms:modified>
</cp:coreProperties>
</file>