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lter mullrt" userId="acaddd59446be35e" providerId="LiveId" clId="{B73742FB-E219-4B8A-8F89-F65317A4EC0A}"/>
    <pc:docChg chg="delSld modSld">
      <pc:chgData name="walter mullrt" userId="acaddd59446be35e" providerId="LiveId" clId="{B73742FB-E219-4B8A-8F89-F65317A4EC0A}" dt="2024-03-12T16:57:27.918" v="10" actId="1076"/>
      <pc:docMkLst>
        <pc:docMk/>
      </pc:docMkLst>
      <pc:sldChg chg="modSp mod">
        <pc:chgData name="walter mullrt" userId="acaddd59446be35e" providerId="LiveId" clId="{B73742FB-E219-4B8A-8F89-F65317A4EC0A}" dt="2024-03-05T18:03:51.924" v="6" actId="1076"/>
        <pc:sldMkLst>
          <pc:docMk/>
          <pc:sldMk cId="0" sldId="258"/>
        </pc:sldMkLst>
        <pc:spChg chg="mod">
          <ac:chgData name="walter mullrt" userId="acaddd59446be35e" providerId="LiveId" clId="{B73742FB-E219-4B8A-8F89-F65317A4EC0A}" dt="2024-03-05T18:03:51.924" v="6" actId="1076"/>
          <ac:spMkLst>
            <pc:docMk/>
            <pc:sldMk cId="0" sldId="258"/>
            <ac:spMk id="4" creationId="{00000000-0000-0000-0000-000000000000}"/>
          </ac:spMkLst>
        </pc:spChg>
      </pc:sldChg>
      <pc:sldChg chg="del">
        <pc:chgData name="walter mullrt" userId="acaddd59446be35e" providerId="LiveId" clId="{B73742FB-E219-4B8A-8F89-F65317A4EC0A}" dt="2024-03-05T18:00:14.143" v="0" actId="47"/>
        <pc:sldMkLst>
          <pc:docMk/>
          <pc:sldMk cId="1737250197" sldId="267"/>
        </pc:sldMkLst>
      </pc:sldChg>
      <pc:sldChg chg="modSp mod">
        <pc:chgData name="walter mullrt" userId="acaddd59446be35e" providerId="LiveId" clId="{B73742FB-E219-4B8A-8F89-F65317A4EC0A}" dt="2024-03-12T16:57:27.918" v="10" actId="1076"/>
        <pc:sldMkLst>
          <pc:docMk/>
          <pc:sldMk cId="0" sldId="277"/>
        </pc:sldMkLst>
        <pc:spChg chg="mod">
          <ac:chgData name="walter mullrt" userId="acaddd59446be35e" providerId="LiveId" clId="{B73742FB-E219-4B8A-8F89-F65317A4EC0A}" dt="2024-03-12T16:57:27.918" v="10" actId="1076"/>
          <ac:spMkLst>
            <pc:docMk/>
            <pc:sldMk cId="0" sldId="277"/>
            <ac:spMk id="4" creationId="{00000000-0000-0000-0000-000000000000}"/>
          </ac:spMkLst>
        </pc:spChg>
      </pc:sldChg>
      <pc:sldChg chg="modSp mod">
        <pc:chgData name="walter mullrt" userId="acaddd59446be35e" providerId="LiveId" clId="{B73742FB-E219-4B8A-8F89-F65317A4EC0A}" dt="2024-03-05T18:00:38.301" v="5" actId="1076"/>
        <pc:sldMkLst>
          <pc:docMk/>
          <pc:sldMk cId="0" sldId="281"/>
        </pc:sldMkLst>
        <pc:spChg chg="mod">
          <ac:chgData name="walter mullrt" userId="acaddd59446be35e" providerId="LiveId" clId="{B73742FB-E219-4B8A-8F89-F65317A4EC0A}" dt="2024-03-05T18:00:31.255" v="2" actId="1076"/>
          <ac:spMkLst>
            <pc:docMk/>
            <pc:sldMk cId="0" sldId="281"/>
            <ac:spMk id="2" creationId="{00000000-0000-0000-0000-000000000000}"/>
          </ac:spMkLst>
        </pc:spChg>
        <pc:spChg chg="mod">
          <ac:chgData name="walter mullrt" userId="acaddd59446be35e" providerId="LiveId" clId="{B73742FB-E219-4B8A-8F89-F65317A4EC0A}" dt="2024-03-05T18:00:34.324" v="3" actId="1076"/>
          <ac:spMkLst>
            <pc:docMk/>
            <pc:sldMk cId="0" sldId="281"/>
            <ac:spMk id="3" creationId="{00000000-0000-0000-0000-000000000000}"/>
          </ac:spMkLst>
        </pc:spChg>
        <pc:grpChg chg="mod">
          <ac:chgData name="walter mullrt" userId="acaddd59446be35e" providerId="LiveId" clId="{B73742FB-E219-4B8A-8F89-F65317A4EC0A}" dt="2024-03-05T18:00:38.301" v="5" actId="1076"/>
          <ac:grpSpMkLst>
            <pc:docMk/>
            <pc:sldMk cId="0" sldId="281"/>
            <ac:grpSpMk id="4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161D4F-42A6-9D9C-DF94-6BCEE1C538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BBA571-66DD-7609-C389-299FCEADD4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50984B-C936-606E-BA79-15DB3970A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BE043-76DE-44C8-A5A5-C086B6D0A554}" type="datetimeFigureOut">
              <a:rPr lang="es-CL" smtClean="0"/>
              <a:t>12-03-2024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1089D7-6806-E8B3-FF46-503225BCD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62F208-0375-1D2C-9356-07CB5698E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E11F4-1811-4ABE-9663-0047B212910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6642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BE0E25-6BDE-6E03-3C9B-9033A614F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108A27F-A172-6ABD-66DD-7C63643142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ED64A6-D697-7B3F-9A00-CDC3E9844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BE043-76DE-44C8-A5A5-C086B6D0A554}" type="datetimeFigureOut">
              <a:rPr lang="es-CL" smtClean="0"/>
              <a:t>12-03-2024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5386C8-5937-4779-923C-F6F6BA597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092DCF-DFFE-D386-07D6-E0759F51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E11F4-1811-4ABE-9663-0047B212910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5070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D6CB192-3393-0826-7B49-E1F458650B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60966AE-BBB8-7976-C599-E9E7C7BC6A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16015B-07B4-D18E-4165-AB45993F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BE043-76DE-44C8-A5A5-C086B6D0A554}" type="datetimeFigureOut">
              <a:rPr lang="es-CL" smtClean="0"/>
              <a:t>12-03-2024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762ACA-7DC4-13A3-C479-C0CCCB5FD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A92CD0-A33B-942D-AFD8-066D5F7D4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E11F4-1811-4ABE-9663-0047B212910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70867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 u="heavy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9567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2830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24247" y="275386"/>
            <a:ext cx="3143504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5799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" y="0"/>
            <a:ext cx="12191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bg object 18"/>
          <p:cNvSpPr/>
          <p:nvPr/>
        </p:nvSpPr>
        <p:spPr>
          <a:xfrm>
            <a:off x="1715007" y="1016508"/>
            <a:ext cx="8383016" cy="662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9" name="bg object 19"/>
          <p:cNvSpPr/>
          <p:nvPr/>
        </p:nvSpPr>
        <p:spPr>
          <a:xfrm>
            <a:off x="1471167" y="597408"/>
            <a:ext cx="8980424" cy="6774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0" name="bg object 20"/>
          <p:cNvSpPr/>
          <p:nvPr/>
        </p:nvSpPr>
        <p:spPr>
          <a:xfrm>
            <a:off x="4691887" y="963168"/>
            <a:ext cx="2429255" cy="6774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 u="heavy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5072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7857CC-39ED-9CC7-E853-9F43BF5C4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697D8A-0A9C-D60B-1437-16F476D38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ACFD95-B6C3-55E3-071F-2D589966C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BE043-76DE-44C8-A5A5-C086B6D0A554}" type="datetimeFigureOut">
              <a:rPr lang="es-CL" smtClean="0"/>
              <a:t>12-03-2024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C98C6D-05DC-6542-A1E8-EF15051D2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975916-A90A-9FCE-7D98-012204EBF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E11F4-1811-4ABE-9663-0047B212910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5075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DD18DE-5E14-B645-447B-7F705E5FC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D7021D-F945-B4CB-0722-1C37F4EB7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D2A4CE-A197-8D9D-5D8E-4AE626527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BE043-76DE-44C8-A5A5-C086B6D0A554}" type="datetimeFigureOut">
              <a:rPr lang="es-CL" smtClean="0"/>
              <a:t>12-03-2024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6BD611-150F-23D8-909B-AECFBABDD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08996D-E648-BA7D-E717-EC862E6DD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E11F4-1811-4ABE-9663-0047B212910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3965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83DA3C-77F8-37E4-8106-CF5D341C4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9538BF-41E0-9447-2C22-6394903A1D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415C30A-BEBA-62DB-8AF9-95C60B789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04CB74-9540-CE3A-EFFA-B57CCDC44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BE043-76DE-44C8-A5A5-C086B6D0A554}" type="datetimeFigureOut">
              <a:rPr lang="es-CL" smtClean="0"/>
              <a:t>12-03-2024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367304-455D-BF0A-D3DD-12C6BBC46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68F3CC-0BE5-00FF-4063-0631BEA51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E11F4-1811-4ABE-9663-0047B212910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1375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D52D6E-077F-DDD7-434E-1F6DD97D6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09D13A-7DF3-2214-8024-131E512B5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2E72BA1-C56B-E499-DD02-BAEF1D78BE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A10994F-A270-F98A-F9CE-BE3CAEB394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0F04195-D3C2-17AD-3F8E-C9F0D8E279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B65F7FF-A496-211A-F1E0-0263EE8AF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BE043-76DE-44C8-A5A5-C086B6D0A554}" type="datetimeFigureOut">
              <a:rPr lang="es-CL" smtClean="0"/>
              <a:t>12-03-2024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197DE80-3BCA-7E5C-F8ED-C70F75C36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C0AEC2D-E3CC-0CC4-98C3-00A6827A5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E11F4-1811-4ABE-9663-0047B212910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8477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F71998-51FA-762F-84D9-D46C95F14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A2B9C5F-21BD-1378-6CC6-A07B36513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BE043-76DE-44C8-A5A5-C086B6D0A554}" type="datetimeFigureOut">
              <a:rPr lang="es-CL" smtClean="0"/>
              <a:t>12-03-2024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C554F5D-D11A-2751-2391-D5BC347B4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E42D3E2-56E9-CBC2-7B87-8FD6C3AC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E11F4-1811-4ABE-9663-0047B212910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1594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88CBE2C-EB89-FF03-59A5-7B6409F66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BE043-76DE-44C8-A5A5-C086B6D0A554}" type="datetimeFigureOut">
              <a:rPr lang="es-CL" smtClean="0"/>
              <a:t>12-03-2024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576300F-B927-169A-8995-AB6EB949B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48CE1B7-6EB4-8D57-9821-AC6C3E219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E11F4-1811-4ABE-9663-0047B212910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5837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7D335C-1B57-8015-68BA-6E95555AA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2D6581-EAFB-479D-1FC0-74435315C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85A1CA8-5460-4E33-9709-33C64A73D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045599-FE99-8B2C-0FB7-52D6FEBE0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BE043-76DE-44C8-A5A5-C086B6D0A554}" type="datetimeFigureOut">
              <a:rPr lang="es-CL" smtClean="0"/>
              <a:t>12-03-2024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2BA67F-36DE-8BF2-CD64-90E623DC3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3FEDD5-AE94-AD93-6CE5-A4BB37B86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E11F4-1811-4ABE-9663-0047B212910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28140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A36C2E-576D-D431-20CA-726E64AB9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75B5744-ABEB-570A-7556-078468ED36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9DB677-4680-5D51-81FA-5D5E6B08F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A2174D-2537-332F-ACB0-469A95658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BE043-76DE-44C8-A5A5-C086B6D0A554}" type="datetimeFigureOut">
              <a:rPr lang="es-CL" smtClean="0"/>
              <a:t>12-03-2024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9C1CCB-BC7F-7503-2DD2-61DB16F79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F2FC44-EFD8-167B-A308-85A37D74D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E11F4-1811-4ABE-9663-0047B212910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2110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DEFAD19-817F-449A-F88E-8E6349A8A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3887D6-86B6-88BF-B93D-A5CC79D77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BDBAB6-B56E-A15B-D2F2-29B45A3D5F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BE043-76DE-44C8-A5A5-C086B6D0A554}" type="datetimeFigureOut">
              <a:rPr lang="es-CL" smtClean="0"/>
              <a:t>12-03-2024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4654DB-ABD6-EC4D-D11F-68E866F7F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E12820-AC1D-E753-7CEC-60EA615FA2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E11F4-1811-4ABE-9663-0047B212910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1576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8.jp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AD83D03-4C9F-A82E-5FFB-ADC88AC9AE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662" y="4267832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es-MX" sz="4000">
                <a:solidFill>
                  <a:schemeClr val="tx2"/>
                </a:solidFill>
              </a:rPr>
              <a:t>Coordinación y Sistema nervioso </a:t>
            </a:r>
            <a:endParaRPr lang="es-CL" sz="4000">
              <a:solidFill>
                <a:schemeClr val="tx2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D846ECB-AADE-9B35-0D4A-E0FD00F4D1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0966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es-MX" sz="2000">
                <a:solidFill>
                  <a:schemeClr val="tx2"/>
                </a:solidFill>
              </a:rPr>
              <a:t>Prof. Walter Muller V. </a:t>
            </a:r>
            <a:endParaRPr lang="es-CL" sz="2000">
              <a:solidFill>
                <a:schemeClr val="tx2"/>
              </a:solidFill>
            </a:endParaRPr>
          </a:p>
        </p:txBody>
      </p:sp>
      <p:pic>
        <p:nvPicPr>
          <p:cNvPr id="7" name="Graphic 6" descr="Brain in head">
            <a:extLst>
              <a:ext uri="{FF2B5EF4-FFF2-40B4-BE49-F238E27FC236}">
                <a16:creationId xmlns:a16="http://schemas.microsoft.com/office/drawing/2014/main" id="{1B21CD78-C1EB-24C8-41F5-F1B3111E7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54857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43811" y="1426505"/>
              <a:ext cx="6159245" cy="814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99972" y="868680"/>
              <a:ext cx="6745985" cy="89687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75888" y="1356360"/>
              <a:ext cx="1895093" cy="89687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62200" y="650920"/>
            <a:ext cx="10515600" cy="753975"/>
          </a:xfrm>
          <a:prstGeom prst="rect">
            <a:avLst/>
          </a:prstGeom>
        </p:spPr>
        <p:txBody>
          <a:bodyPr vert="horz" wrap="square" lIns="0" tIns="76123" rIns="0" bIns="0" rtlCol="0" anchor="ctr">
            <a:spAutoFit/>
          </a:bodyPr>
          <a:lstStyle/>
          <a:p>
            <a:pPr marL="2727325" marR="5080" indent="-2376805">
              <a:lnSpc>
                <a:spcPct val="100000"/>
              </a:lnSpc>
              <a:spcBef>
                <a:spcPts val="105"/>
              </a:spcBef>
            </a:pPr>
            <a:endParaRPr i="1" spc="-20" dirty="0"/>
          </a:p>
        </p:txBody>
      </p:sp>
      <p:sp>
        <p:nvSpPr>
          <p:cNvPr id="8" name="object 8"/>
          <p:cNvSpPr/>
          <p:nvPr/>
        </p:nvSpPr>
        <p:spPr>
          <a:xfrm>
            <a:off x="5443728" y="1914185"/>
            <a:ext cx="1407414" cy="814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441245" y="2375662"/>
            <a:ext cx="7386955" cy="30444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9120" marR="5080" indent="-567055" algn="just">
              <a:spcBef>
                <a:spcPts val="100"/>
              </a:spcBef>
              <a:buAutoNum type="arabicPlain"/>
              <a:tabLst>
                <a:tab pos="579755" algn="l"/>
              </a:tabLst>
            </a:pPr>
            <a:r>
              <a:rPr sz="2400" b="1" spc="-5" dirty="0">
                <a:solidFill>
                  <a:srgbClr val="000066"/>
                </a:solidFill>
                <a:latin typeface="Times New Roman"/>
                <a:cs typeface="Times New Roman"/>
              </a:rPr>
              <a:t>El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Sistema Nervioso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Central </a:t>
            </a:r>
            <a:r>
              <a:rPr sz="2400" b="1" spc="-5" dirty="0">
                <a:solidFill>
                  <a:srgbClr val="000066"/>
                </a:solidFill>
                <a:latin typeface="Times New Roman"/>
                <a:cs typeface="Times New Roman"/>
              </a:rPr>
              <a:t>actúa </a:t>
            </a:r>
            <a:r>
              <a:rPr sz="2400" b="1" dirty="0">
                <a:solidFill>
                  <a:srgbClr val="000066"/>
                </a:solidFill>
                <a:latin typeface="Times New Roman"/>
                <a:cs typeface="Times New Roman"/>
              </a:rPr>
              <a:t>como </a:t>
            </a:r>
            <a:r>
              <a:rPr sz="2400" b="1" spc="-10" dirty="0">
                <a:solidFill>
                  <a:srgbClr val="000066"/>
                </a:solidFill>
                <a:latin typeface="Times New Roman"/>
                <a:cs typeface="Times New Roman"/>
              </a:rPr>
              <a:t>centro de  control </a:t>
            </a:r>
            <a:r>
              <a:rPr sz="2400" b="1" dirty="0">
                <a:solidFill>
                  <a:srgbClr val="000066"/>
                </a:solidFill>
                <a:latin typeface="Times New Roman"/>
                <a:cs typeface="Times New Roman"/>
              </a:rPr>
              <a:t>y </a:t>
            </a:r>
            <a:r>
              <a:rPr sz="2400" b="1" spc="-5" dirty="0">
                <a:solidFill>
                  <a:srgbClr val="000066"/>
                </a:solidFill>
                <a:latin typeface="Times New Roman"/>
                <a:cs typeface="Times New Roman"/>
              </a:rPr>
              <a:t>elaboración de respuestas </a:t>
            </a:r>
            <a:r>
              <a:rPr sz="2400" b="1" spc="-10" dirty="0">
                <a:solidFill>
                  <a:srgbClr val="000066"/>
                </a:solidFill>
                <a:latin typeface="Times New Roman"/>
                <a:cs typeface="Times New Roman"/>
              </a:rPr>
              <a:t>frente </a:t>
            </a:r>
            <a:r>
              <a:rPr sz="2400" b="1" dirty="0">
                <a:solidFill>
                  <a:srgbClr val="000066"/>
                </a:solidFill>
                <a:latin typeface="Times New Roman"/>
                <a:cs typeface="Times New Roman"/>
              </a:rPr>
              <a:t>a  estímulos </a:t>
            </a:r>
            <a:r>
              <a:rPr sz="2400" b="1" spc="-5" dirty="0">
                <a:solidFill>
                  <a:srgbClr val="000066"/>
                </a:solidFill>
                <a:latin typeface="Times New Roman"/>
                <a:cs typeface="Times New Roman"/>
              </a:rPr>
              <a:t>del medio </a:t>
            </a:r>
            <a:r>
              <a:rPr sz="2400" b="1" dirty="0">
                <a:solidFill>
                  <a:srgbClr val="000066"/>
                </a:solidFill>
                <a:latin typeface="Times New Roman"/>
                <a:cs typeface="Times New Roman"/>
              </a:rPr>
              <a:t>externo e</a:t>
            </a:r>
            <a:r>
              <a:rPr sz="2400" b="1" spc="-5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66"/>
                </a:solidFill>
                <a:latin typeface="Times New Roman"/>
                <a:cs typeface="Times New Roman"/>
              </a:rPr>
              <a:t>interno.</a:t>
            </a:r>
            <a:endParaRPr sz="2400">
              <a:latin typeface="Times New Roman"/>
              <a:cs typeface="Times New Roman"/>
            </a:endParaRPr>
          </a:p>
          <a:p>
            <a:pPr>
              <a:spcBef>
                <a:spcPts val="25"/>
              </a:spcBef>
              <a:buClr>
                <a:srgbClr val="000066"/>
              </a:buClr>
              <a:buFont typeface="Times New Roman"/>
              <a:buAutoNum type="arabicPlain"/>
            </a:pPr>
            <a:endParaRPr sz="2900">
              <a:latin typeface="Times New Roman"/>
              <a:cs typeface="Times New Roman"/>
            </a:endParaRPr>
          </a:p>
          <a:p>
            <a:pPr marL="579120" marR="229870" indent="-567055" algn="just">
              <a:buAutoNum type="arabicPlain"/>
              <a:tabLst>
                <a:tab pos="579755" algn="l"/>
              </a:tabLst>
            </a:pPr>
            <a:r>
              <a:rPr sz="2400" b="1" spc="-5" dirty="0">
                <a:solidFill>
                  <a:srgbClr val="000066"/>
                </a:solidFill>
                <a:latin typeface="Times New Roman"/>
                <a:cs typeface="Times New Roman"/>
              </a:rPr>
              <a:t>El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Sistema Nervioso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Periférico </a:t>
            </a:r>
            <a:r>
              <a:rPr sz="2400" b="1" spc="-5" dirty="0">
                <a:solidFill>
                  <a:srgbClr val="000066"/>
                </a:solidFill>
                <a:latin typeface="Times New Roman"/>
                <a:cs typeface="Times New Roman"/>
              </a:rPr>
              <a:t>está </a:t>
            </a:r>
            <a:r>
              <a:rPr sz="2400" b="1" dirty="0">
                <a:solidFill>
                  <a:srgbClr val="000066"/>
                </a:solidFill>
                <a:latin typeface="Times New Roman"/>
                <a:cs typeface="Times New Roman"/>
              </a:rPr>
              <a:t>formado por  </a:t>
            </a:r>
            <a:r>
              <a:rPr sz="2400" b="1" spc="-15" dirty="0">
                <a:solidFill>
                  <a:srgbClr val="000066"/>
                </a:solidFill>
                <a:latin typeface="Times New Roman"/>
                <a:cs typeface="Times New Roman"/>
              </a:rPr>
              <a:t>receptores</a:t>
            </a:r>
            <a:r>
              <a:rPr sz="2400" b="1" spc="57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66"/>
                </a:solidFill>
                <a:latin typeface="Times New Roman"/>
                <a:cs typeface="Times New Roman"/>
              </a:rPr>
              <a:t>sensoriales </a:t>
            </a:r>
            <a:r>
              <a:rPr sz="2400" b="1" dirty="0">
                <a:solidFill>
                  <a:srgbClr val="000066"/>
                </a:solidFill>
                <a:latin typeface="Times New Roman"/>
                <a:cs typeface="Times New Roman"/>
              </a:rPr>
              <a:t>y </a:t>
            </a:r>
            <a:r>
              <a:rPr sz="2400" b="1" spc="-5" dirty="0">
                <a:solidFill>
                  <a:srgbClr val="000066"/>
                </a:solidFill>
                <a:latin typeface="Times New Roman"/>
                <a:cs typeface="Times New Roman"/>
              </a:rPr>
              <a:t>nervios (sensitivos </a:t>
            </a:r>
            <a:r>
              <a:rPr sz="2400" b="1" dirty="0">
                <a:solidFill>
                  <a:srgbClr val="000066"/>
                </a:solidFill>
                <a:latin typeface="Times New Roman"/>
                <a:cs typeface="Times New Roman"/>
              </a:rPr>
              <a:t>y  </a:t>
            </a:r>
            <a:r>
              <a:rPr sz="2400" b="1" spc="-10" dirty="0">
                <a:solidFill>
                  <a:srgbClr val="000066"/>
                </a:solidFill>
                <a:latin typeface="Times New Roman"/>
                <a:cs typeface="Times New Roman"/>
              </a:rPr>
              <a:t>motores) </a:t>
            </a:r>
            <a:r>
              <a:rPr sz="2400" b="1" spc="-5" dirty="0">
                <a:solidFill>
                  <a:srgbClr val="000066"/>
                </a:solidFill>
                <a:latin typeface="Times New Roman"/>
                <a:cs typeface="Times New Roman"/>
              </a:rPr>
              <a:t>que actúan </a:t>
            </a:r>
            <a:r>
              <a:rPr sz="2400" b="1" dirty="0">
                <a:solidFill>
                  <a:srgbClr val="000066"/>
                </a:solidFill>
                <a:latin typeface="Times New Roman"/>
                <a:cs typeface="Times New Roman"/>
              </a:rPr>
              <a:t>como líneas </a:t>
            </a:r>
            <a:r>
              <a:rPr sz="2400" b="1" spc="-5" dirty="0">
                <a:solidFill>
                  <a:srgbClr val="000066"/>
                </a:solidFill>
                <a:latin typeface="Times New Roman"/>
                <a:cs typeface="Times New Roman"/>
              </a:rPr>
              <a:t>de comunicación  </a:t>
            </a:r>
            <a:r>
              <a:rPr sz="2400" b="1" dirty="0">
                <a:solidFill>
                  <a:srgbClr val="000066"/>
                </a:solidFill>
                <a:latin typeface="Times New Roman"/>
                <a:cs typeface="Times New Roman"/>
              </a:rPr>
              <a:t>hacia y desde el sistema nervioso</a:t>
            </a:r>
            <a:r>
              <a:rPr sz="2400" b="1" spc="-7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66"/>
                </a:solidFill>
                <a:latin typeface="Times New Roman"/>
                <a:cs typeface="Times New Roman"/>
              </a:rPr>
              <a:t>central.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22019" y="2994660"/>
              <a:ext cx="2597658" cy="67741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76172" y="3304032"/>
              <a:ext cx="1690877" cy="67741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623211" y="3070683"/>
            <a:ext cx="2219325" cy="701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66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Sistema</a:t>
            </a:r>
            <a:r>
              <a:rPr sz="2400" b="1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nervioso</a:t>
            </a:r>
            <a:endParaRPr sz="2400">
              <a:latin typeface="Times New Roman"/>
              <a:cs typeface="Times New Roman"/>
            </a:endParaRPr>
          </a:p>
          <a:p>
            <a:pPr marL="1270" algn="ctr">
              <a:lnSpc>
                <a:spcPts val="2660"/>
              </a:lnSpc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Periférico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861686" y="1585086"/>
            <a:ext cx="1904364" cy="3613150"/>
            <a:chOff x="3337686" y="1585086"/>
            <a:chExt cx="1904364" cy="3613150"/>
          </a:xfrm>
        </p:grpSpPr>
        <p:sp>
          <p:nvSpPr>
            <p:cNvPr id="8" name="object 8"/>
            <p:cNvSpPr/>
            <p:nvPr/>
          </p:nvSpPr>
          <p:spPr>
            <a:xfrm>
              <a:off x="3353561" y="1600961"/>
              <a:ext cx="381000" cy="3581400"/>
            </a:xfrm>
            <a:custGeom>
              <a:avLst/>
              <a:gdLst/>
              <a:ahLst/>
              <a:cxnLst/>
              <a:rect l="l" t="t" r="r" b="b"/>
              <a:pathLst>
                <a:path w="381000" h="3581400">
                  <a:moveTo>
                    <a:pt x="381000" y="3581400"/>
                  </a:moveTo>
                  <a:lnTo>
                    <a:pt x="342623" y="3575337"/>
                  </a:lnTo>
                  <a:lnTo>
                    <a:pt x="306871" y="3557948"/>
                  </a:lnTo>
                  <a:lnTo>
                    <a:pt x="274513" y="3530433"/>
                  </a:lnTo>
                  <a:lnTo>
                    <a:pt x="246316" y="3493992"/>
                  </a:lnTo>
                  <a:lnTo>
                    <a:pt x="223048" y="3449823"/>
                  </a:lnTo>
                  <a:lnTo>
                    <a:pt x="205478" y="3399127"/>
                  </a:lnTo>
                  <a:lnTo>
                    <a:pt x="194372" y="3343102"/>
                  </a:lnTo>
                  <a:lnTo>
                    <a:pt x="190500" y="3282950"/>
                  </a:lnTo>
                  <a:lnTo>
                    <a:pt x="190500" y="2089150"/>
                  </a:lnTo>
                  <a:lnTo>
                    <a:pt x="186627" y="2028997"/>
                  </a:lnTo>
                  <a:lnTo>
                    <a:pt x="175521" y="1972972"/>
                  </a:lnTo>
                  <a:lnTo>
                    <a:pt x="157951" y="1922276"/>
                  </a:lnTo>
                  <a:lnTo>
                    <a:pt x="134683" y="1878107"/>
                  </a:lnTo>
                  <a:lnTo>
                    <a:pt x="106486" y="1841666"/>
                  </a:lnTo>
                  <a:lnTo>
                    <a:pt x="74128" y="1814151"/>
                  </a:lnTo>
                  <a:lnTo>
                    <a:pt x="38376" y="1796762"/>
                  </a:lnTo>
                  <a:lnTo>
                    <a:pt x="0" y="1790700"/>
                  </a:lnTo>
                  <a:lnTo>
                    <a:pt x="38376" y="1784637"/>
                  </a:lnTo>
                  <a:lnTo>
                    <a:pt x="74128" y="1767248"/>
                  </a:lnTo>
                  <a:lnTo>
                    <a:pt x="106486" y="1739733"/>
                  </a:lnTo>
                  <a:lnTo>
                    <a:pt x="134683" y="1703292"/>
                  </a:lnTo>
                  <a:lnTo>
                    <a:pt x="157951" y="1659123"/>
                  </a:lnTo>
                  <a:lnTo>
                    <a:pt x="175521" y="1608427"/>
                  </a:lnTo>
                  <a:lnTo>
                    <a:pt x="186627" y="1552402"/>
                  </a:lnTo>
                  <a:lnTo>
                    <a:pt x="190500" y="1492250"/>
                  </a:lnTo>
                  <a:lnTo>
                    <a:pt x="190500" y="298450"/>
                  </a:lnTo>
                  <a:lnTo>
                    <a:pt x="194372" y="238297"/>
                  </a:lnTo>
                  <a:lnTo>
                    <a:pt x="205478" y="182272"/>
                  </a:lnTo>
                  <a:lnTo>
                    <a:pt x="223048" y="131576"/>
                  </a:lnTo>
                  <a:lnTo>
                    <a:pt x="246316" y="87407"/>
                  </a:lnTo>
                  <a:lnTo>
                    <a:pt x="274513" y="50966"/>
                  </a:lnTo>
                  <a:lnTo>
                    <a:pt x="306871" y="23451"/>
                  </a:lnTo>
                  <a:lnTo>
                    <a:pt x="342623" y="6062"/>
                  </a:lnTo>
                  <a:lnTo>
                    <a:pt x="381000" y="0"/>
                  </a:lnTo>
                </a:path>
              </a:pathLst>
            </a:custGeom>
            <a:ln w="317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34739" y="1844039"/>
              <a:ext cx="1607058" cy="67741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337176" y="1919985"/>
            <a:ext cx="1228725" cy="39116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Somático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37175" y="4442841"/>
            <a:ext cx="1397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5" dirty="0">
                <a:solidFill>
                  <a:srgbClr val="CC0066"/>
                </a:solidFill>
                <a:latin typeface="Times New Roman"/>
                <a:cs typeface="Times New Roman"/>
              </a:rPr>
              <a:t>Autónomo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782561" y="3734561"/>
            <a:ext cx="381000" cy="1905000"/>
          </a:xfrm>
          <a:custGeom>
            <a:avLst/>
            <a:gdLst/>
            <a:ahLst/>
            <a:cxnLst/>
            <a:rect l="l" t="t" r="r" b="b"/>
            <a:pathLst>
              <a:path w="381000" h="1905000">
                <a:moveTo>
                  <a:pt x="381000" y="1905000"/>
                </a:moveTo>
                <a:lnTo>
                  <a:pt x="330376" y="1899326"/>
                </a:lnTo>
                <a:lnTo>
                  <a:pt x="284875" y="1883315"/>
                </a:lnTo>
                <a:lnTo>
                  <a:pt x="246316" y="1858486"/>
                </a:lnTo>
                <a:lnTo>
                  <a:pt x="216520" y="1826354"/>
                </a:lnTo>
                <a:lnTo>
                  <a:pt x="197308" y="1788436"/>
                </a:lnTo>
                <a:lnTo>
                  <a:pt x="190500" y="1746250"/>
                </a:lnTo>
                <a:lnTo>
                  <a:pt x="190500" y="1111250"/>
                </a:lnTo>
                <a:lnTo>
                  <a:pt x="183691" y="1069063"/>
                </a:lnTo>
                <a:lnTo>
                  <a:pt x="164479" y="1031145"/>
                </a:lnTo>
                <a:lnTo>
                  <a:pt x="134683" y="999013"/>
                </a:lnTo>
                <a:lnTo>
                  <a:pt x="96124" y="974184"/>
                </a:lnTo>
                <a:lnTo>
                  <a:pt x="50623" y="958173"/>
                </a:lnTo>
                <a:lnTo>
                  <a:pt x="0" y="952500"/>
                </a:lnTo>
                <a:lnTo>
                  <a:pt x="50623" y="946826"/>
                </a:lnTo>
                <a:lnTo>
                  <a:pt x="96124" y="930815"/>
                </a:lnTo>
                <a:lnTo>
                  <a:pt x="134683" y="905986"/>
                </a:lnTo>
                <a:lnTo>
                  <a:pt x="164479" y="873854"/>
                </a:lnTo>
                <a:lnTo>
                  <a:pt x="183691" y="835936"/>
                </a:lnTo>
                <a:lnTo>
                  <a:pt x="190500" y="793750"/>
                </a:lnTo>
                <a:lnTo>
                  <a:pt x="190500" y="158750"/>
                </a:lnTo>
                <a:lnTo>
                  <a:pt x="197308" y="116563"/>
                </a:lnTo>
                <a:lnTo>
                  <a:pt x="216520" y="78645"/>
                </a:lnTo>
                <a:lnTo>
                  <a:pt x="246316" y="46513"/>
                </a:lnTo>
                <a:lnTo>
                  <a:pt x="284875" y="21684"/>
                </a:lnTo>
                <a:lnTo>
                  <a:pt x="330376" y="5673"/>
                </a:lnTo>
                <a:lnTo>
                  <a:pt x="381000" y="0"/>
                </a:lnTo>
              </a:path>
            </a:pathLst>
          </a:custGeom>
          <a:ln w="317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166229" y="3833241"/>
            <a:ext cx="23971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Simpático</a:t>
            </a:r>
            <a:r>
              <a:rPr sz="2400" b="1" dirty="0">
                <a:latin typeface="Times New Roman"/>
                <a:cs typeface="Times New Roman"/>
              </a:rPr>
              <a:t>:</a:t>
            </a:r>
            <a:r>
              <a:rPr sz="2400" b="1" spc="-10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Huida,  estrés,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defensa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66229" y="5052821"/>
            <a:ext cx="225107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400" b="1" dirty="0">
                <a:solidFill>
                  <a:srgbClr val="0066CC"/>
                </a:solidFill>
                <a:latin typeface="Times New Roman"/>
                <a:cs typeface="Times New Roman"/>
              </a:rPr>
              <a:t>Parasimpático:  </a:t>
            </a:r>
            <a:r>
              <a:rPr sz="2400" b="1" spc="-5" dirty="0">
                <a:latin typeface="Times New Roman"/>
                <a:cs typeface="Times New Roman"/>
              </a:rPr>
              <a:t>Relajo,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descanso,  </a:t>
            </a:r>
            <a:r>
              <a:rPr sz="2400" b="1" spc="-20" dirty="0">
                <a:latin typeface="Times New Roman"/>
                <a:cs typeface="Times New Roman"/>
              </a:rPr>
              <a:t>reparo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1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2200" y="482896"/>
            <a:ext cx="7467600" cy="464229"/>
          </a:xfrm>
          <a:prstGeom prst="rect">
            <a:avLst/>
          </a:prstGeom>
          <a:ln w="12700">
            <a:solidFill>
              <a:srgbClr val="0000FF"/>
            </a:solidFill>
          </a:ln>
        </p:spPr>
        <p:txBody>
          <a:bodyPr vert="horz" wrap="square" lIns="0" tIns="33019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259"/>
              </a:spcBef>
              <a:tabLst>
                <a:tab pos="1144270" algn="l"/>
                <a:tab pos="1677035" algn="l"/>
                <a:tab pos="2428875" algn="l"/>
              </a:tabLst>
            </a:pPr>
            <a:r>
              <a:rPr sz="2800" i="0" u="none" spc="-5" dirty="0">
                <a:solidFill>
                  <a:srgbClr val="000099"/>
                </a:solidFill>
              </a:rPr>
              <a:t>Partes	de	una	</a:t>
            </a:r>
            <a:r>
              <a:rPr sz="2800" i="0" u="none" spc="-10" dirty="0">
                <a:solidFill>
                  <a:srgbClr val="000099"/>
                </a:solidFill>
              </a:rPr>
              <a:t>Neurona</a:t>
            </a:r>
            <a:endParaRPr sz="2800"/>
          </a:p>
        </p:txBody>
      </p:sp>
      <p:grpSp>
        <p:nvGrpSpPr>
          <p:cNvPr id="4" name="object 4"/>
          <p:cNvGrpSpPr/>
          <p:nvPr/>
        </p:nvGrpSpPr>
        <p:grpSpPr>
          <a:xfrm>
            <a:off x="1989581" y="1283969"/>
            <a:ext cx="8707120" cy="5082540"/>
            <a:chOff x="465581" y="1283969"/>
            <a:chExt cx="8707120" cy="5082540"/>
          </a:xfrm>
        </p:grpSpPr>
        <p:sp>
          <p:nvSpPr>
            <p:cNvPr id="5" name="object 5"/>
            <p:cNvSpPr/>
            <p:nvPr/>
          </p:nvSpPr>
          <p:spPr>
            <a:xfrm>
              <a:off x="522731" y="1341119"/>
              <a:ext cx="8613648" cy="49682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4156" y="1312544"/>
              <a:ext cx="8649970" cy="5025390"/>
            </a:xfrm>
            <a:custGeom>
              <a:avLst/>
              <a:gdLst/>
              <a:ahLst/>
              <a:cxnLst/>
              <a:rect l="l" t="t" r="r" b="b"/>
              <a:pathLst>
                <a:path w="8649970" h="5025390">
                  <a:moveTo>
                    <a:pt x="0" y="5025390"/>
                  </a:moveTo>
                  <a:lnTo>
                    <a:pt x="8649843" y="5025390"/>
                  </a:lnTo>
                </a:path>
                <a:path w="8649970" h="5025390">
                  <a:moveTo>
                    <a:pt x="8649843" y="0"/>
                  </a:moveTo>
                  <a:lnTo>
                    <a:pt x="0" y="0"/>
                  </a:lnTo>
                  <a:lnTo>
                    <a:pt x="0" y="5025390"/>
                  </a:lnTo>
                </a:path>
              </a:pathLst>
            </a:custGeom>
            <a:ln w="571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83635" y="263652"/>
              <a:ext cx="2800350" cy="78714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917185" y="354025"/>
            <a:ext cx="23571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723265" algn="l"/>
              </a:tabLst>
            </a:pPr>
            <a:r>
              <a:rPr sz="2800" b="1" i="1" spc="-5" dirty="0">
                <a:solidFill>
                  <a:srgbClr val="000066"/>
                </a:solidFill>
                <a:latin typeface="Times New Roman"/>
                <a:cs typeface="Times New Roman"/>
              </a:rPr>
              <a:t>Las	Neur</a:t>
            </a:r>
            <a:r>
              <a:rPr sz="2800" b="1" i="1" dirty="0">
                <a:solidFill>
                  <a:srgbClr val="000066"/>
                </a:solidFill>
                <a:latin typeface="Times New Roman"/>
                <a:cs typeface="Times New Roman"/>
              </a:rPr>
              <a:t>o</a:t>
            </a:r>
            <a:r>
              <a:rPr sz="2800" b="1" i="1" spc="-5" dirty="0">
                <a:solidFill>
                  <a:srgbClr val="000066"/>
                </a:solidFill>
                <a:latin typeface="Times New Roman"/>
                <a:cs typeface="Times New Roman"/>
              </a:rPr>
              <a:t>gl</a:t>
            </a:r>
            <a:r>
              <a:rPr sz="2800" b="1" i="1" dirty="0">
                <a:solidFill>
                  <a:srgbClr val="000066"/>
                </a:solidFill>
                <a:latin typeface="Times New Roman"/>
                <a:cs typeface="Times New Roman"/>
              </a:rPr>
              <a:t>i</a:t>
            </a:r>
            <a:r>
              <a:rPr sz="2800" b="1" i="1" spc="-5" dirty="0">
                <a:solidFill>
                  <a:srgbClr val="000066"/>
                </a:solidFill>
                <a:latin typeface="Times New Roman"/>
                <a:cs typeface="Times New Roman"/>
              </a:rPr>
              <a:t>as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86000" y="853440"/>
            <a:ext cx="7924800" cy="774571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91440" marR="85725">
              <a:spcBef>
                <a:spcPts val="280"/>
              </a:spcBef>
              <a:tabLst>
                <a:tab pos="763270" algn="l"/>
                <a:tab pos="1825625" algn="l"/>
                <a:tab pos="2464435" algn="l"/>
                <a:tab pos="3569335" algn="l"/>
                <a:tab pos="4226560" algn="l"/>
                <a:tab pos="5325110" algn="l"/>
                <a:tab pos="5642610" algn="l"/>
                <a:tab pos="7142480" algn="l"/>
                <a:tab pos="7475855" algn="l"/>
              </a:tabLst>
            </a:pPr>
            <a:r>
              <a:rPr sz="24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Son	cé</a:t>
            </a:r>
            <a:r>
              <a:rPr sz="240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4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ulas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4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que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	n</a:t>
            </a:r>
            <a:r>
              <a:rPr sz="24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utre</a:t>
            </a:r>
            <a:r>
              <a:rPr sz="2400" b="1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,	dan	</a:t>
            </a:r>
            <a:r>
              <a:rPr sz="24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so</a:t>
            </a:r>
            <a:r>
              <a:rPr sz="240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4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orte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	y	</a:t>
            </a:r>
            <a:r>
              <a:rPr sz="24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pr</a:t>
            </a:r>
            <a:r>
              <a:rPr sz="2400" b="1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tec</a:t>
            </a:r>
            <a:r>
              <a:rPr sz="2400" b="1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4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ión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	a	l</a:t>
            </a:r>
            <a:r>
              <a:rPr sz="24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4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s  neuronas.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654047" y="1786890"/>
            <a:ext cx="7105015" cy="4985385"/>
            <a:chOff x="1130046" y="1786889"/>
            <a:chExt cx="7105015" cy="4985385"/>
          </a:xfrm>
        </p:grpSpPr>
        <p:sp>
          <p:nvSpPr>
            <p:cNvPr id="8" name="object 8"/>
            <p:cNvSpPr/>
            <p:nvPr/>
          </p:nvSpPr>
          <p:spPr>
            <a:xfrm>
              <a:off x="1187196" y="1844039"/>
              <a:ext cx="6990588" cy="48707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8621" y="1815464"/>
              <a:ext cx="7047865" cy="4928235"/>
            </a:xfrm>
            <a:custGeom>
              <a:avLst/>
              <a:gdLst/>
              <a:ahLst/>
              <a:cxnLst/>
              <a:rect l="l" t="t" r="r" b="b"/>
              <a:pathLst>
                <a:path w="7047865" h="4928234">
                  <a:moveTo>
                    <a:pt x="0" y="4927854"/>
                  </a:moveTo>
                  <a:lnTo>
                    <a:pt x="7047738" y="4927854"/>
                  </a:lnTo>
                  <a:lnTo>
                    <a:pt x="7047738" y="0"/>
                  </a:lnTo>
                  <a:lnTo>
                    <a:pt x="0" y="0"/>
                  </a:lnTo>
                  <a:lnTo>
                    <a:pt x="0" y="4927854"/>
                  </a:lnTo>
                  <a:close/>
                </a:path>
              </a:pathLst>
            </a:custGeom>
            <a:ln w="571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25067" y="1053083"/>
              <a:ext cx="7543800" cy="528955"/>
            </a:xfrm>
            <a:custGeom>
              <a:avLst/>
              <a:gdLst/>
              <a:ahLst/>
              <a:cxnLst/>
              <a:rect l="l" t="t" r="r" b="b"/>
              <a:pathLst>
                <a:path w="7543800" h="528955">
                  <a:moveTo>
                    <a:pt x="0" y="528827"/>
                  </a:moveTo>
                  <a:lnTo>
                    <a:pt x="7543800" y="528827"/>
                  </a:lnTo>
                  <a:lnTo>
                    <a:pt x="7543800" y="0"/>
                  </a:lnTo>
                  <a:lnTo>
                    <a:pt x="0" y="0"/>
                  </a:lnTo>
                  <a:lnTo>
                    <a:pt x="0" y="528827"/>
                  </a:lnTo>
                  <a:close/>
                </a:path>
              </a:pathLst>
            </a:custGeom>
            <a:ln w="9525">
              <a:solidFill>
                <a:srgbClr val="00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55520" y="982980"/>
              <a:ext cx="3958589" cy="78714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68879" y="1472139"/>
              <a:ext cx="4481322" cy="7395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47003" y="982980"/>
              <a:ext cx="1416557" cy="78714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987801" y="1073658"/>
            <a:ext cx="4465955" cy="45212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75055" algn="l"/>
                <a:tab pos="1587500" algn="l"/>
              </a:tabLst>
            </a:pPr>
            <a:r>
              <a:rPr sz="2800" spc="-25" dirty="0"/>
              <a:t>Tipos	</a:t>
            </a:r>
            <a:r>
              <a:rPr sz="2800" dirty="0"/>
              <a:t>de	neuroglias </a:t>
            </a:r>
            <a:r>
              <a:rPr sz="2800" spc="-5" dirty="0"/>
              <a:t>o</a:t>
            </a:r>
            <a:r>
              <a:rPr sz="2800" spc="-65" dirty="0"/>
              <a:t> </a:t>
            </a:r>
            <a:r>
              <a:rPr sz="2800" spc="-5" dirty="0"/>
              <a:t>gliales</a:t>
            </a:r>
            <a:endParaRPr sz="2800"/>
          </a:p>
        </p:txBody>
      </p:sp>
      <p:grpSp>
        <p:nvGrpSpPr>
          <p:cNvPr id="9" name="object 9"/>
          <p:cNvGrpSpPr/>
          <p:nvPr/>
        </p:nvGrpSpPr>
        <p:grpSpPr>
          <a:xfrm>
            <a:off x="2333245" y="1935479"/>
            <a:ext cx="3032125" cy="3917950"/>
            <a:chOff x="809244" y="1935479"/>
            <a:chExt cx="3032125" cy="3917950"/>
          </a:xfrm>
        </p:grpSpPr>
        <p:sp>
          <p:nvSpPr>
            <p:cNvPr id="10" name="object 10"/>
            <p:cNvSpPr/>
            <p:nvPr/>
          </p:nvSpPr>
          <p:spPr>
            <a:xfrm>
              <a:off x="880872" y="1935479"/>
              <a:ext cx="1657350" cy="67741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63752" y="2354579"/>
              <a:ext cx="1291590" cy="6629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0872" y="3089147"/>
              <a:ext cx="1757933" cy="67741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63752" y="3508247"/>
              <a:ext cx="1392173" cy="6629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9244" y="4096511"/>
              <a:ext cx="2553461" cy="67741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92124" y="4515611"/>
              <a:ext cx="2187702" cy="6629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09244" y="5175503"/>
              <a:ext cx="1352550" cy="67741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92124" y="5594603"/>
              <a:ext cx="2666238" cy="6629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71472" y="5175503"/>
              <a:ext cx="688086" cy="67741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269236" y="5175503"/>
              <a:ext cx="1572006" cy="67741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358645" y="2012061"/>
            <a:ext cx="7535545" cy="40498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820" marR="5080"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*</a:t>
            </a:r>
            <a:r>
              <a:rPr sz="2400" b="1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Astrocitos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: </a:t>
            </a:r>
            <a:r>
              <a:rPr sz="2400" b="1" i="1" spc="-5" dirty="0">
                <a:solidFill>
                  <a:srgbClr val="000066"/>
                </a:solidFill>
                <a:latin typeface="Times New Roman"/>
                <a:cs typeface="Times New Roman"/>
              </a:rPr>
              <a:t>Se ubican junto </a:t>
            </a:r>
            <a:r>
              <a:rPr sz="2400" b="1" i="1" dirty="0">
                <a:solidFill>
                  <a:srgbClr val="000066"/>
                </a:solidFill>
                <a:latin typeface="Times New Roman"/>
                <a:cs typeface="Times New Roman"/>
              </a:rPr>
              <a:t>a </a:t>
            </a:r>
            <a:r>
              <a:rPr sz="2400" b="1" i="1" spc="-5" dirty="0">
                <a:solidFill>
                  <a:srgbClr val="000066"/>
                </a:solidFill>
                <a:latin typeface="Times New Roman"/>
                <a:cs typeface="Times New Roman"/>
              </a:rPr>
              <a:t>ciertos capilares del cerebro  </a:t>
            </a:r>
            <a:r>
              <a:rPr sz="2400" b="1" i="1" dirty="0">
                <a:solidFill>
                  <a:srgbClr val="000066"/>
                </a:solidFill>
                <a:latin typeface="Times New Roman"/>
                <a:cs typeface="Times New Roman"/>
              </a:rPr>
              <a:t>y </a:t>
            </a:r>
            <a:r>
              <a:rPr sz="2400" b="1" i="1" spc="-5" dirty="0">
                <a:solidFill>
                  <a:srgbClr val="000066"/>
                </a:solidFill>
                <a:latin typeface="Times New Roman"/>
                <a:cs typeface="Times New Roman"/>
              </a:rPr>
              <a:t>forman </a:t>
            </a:r>
            <a:r>
              <a:rPr sz="2400" b="1" i="1" dirty="0">
                <a:solidFill>
                  <a:srgbClr val="000066"/>
                </a:solidFill>
                <a:latin typeface="Times New Roman"/>
                <a:cs typeface="Times New Roman"/>
              </a:rPr>
              <a:t>la </a:t>
            </a:r>
            <a:r>
              <a:rPr sz="24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barrera</a:t>
            </a:r>
            <a:r>
              <a:rPr sz="2400" b="1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hematoencefálica</a:t>
            </a:r>
            <a:r>
              <a:rPr sz="2400" b="1" i="1" dirty="0">
                <a:solidFill>
                  <a:srgbClr val="000066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>
              <a:spcBef>
                <a:spcPts val="35"/>
              </a:spcBef>
            </a:pPr>
            <a:endParaRPr sz="2850">
              <a:latin typeface="Times New Roman"/>
              <a:cs typeface="Times New Roman"/>
            </a:endParaRPr>
          </a:p>
          <a:p>
            <a:pPr marL="83820" marR="310515">
              <a:spcBef>
                <a:spcPts val="5"/>
              </a:spcBef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*</a:t>
            </a:r>
            <a:r>
              <a:rPr sz="2400" b="1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Microglias</a:t>
            </a:r>
            <a:r>
              <a:rPr sz="24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: </a:t>
            </a:r>
            <a:r>
              <a:rPr sz="2400" b="1" i="1" spc="-5" dirty="0">
                <a:solidFill>
                  <a:srgbClr val="000066"/>
                </a:solidFill>
                <a:latin typeface="Times New Roman"/>
                <a:cs typeface="Times New Roman"/>
              </a:rPr>
              <a:t>Actúan </a:t>
            </a:r>
            <a:r>
              <a:rPr sz="2400" b="1" i="1" dirty="0">
                <a:solidFill>
                  <a:srgbClr val="000066"/>
                </a:solidFill>
                <a:latin typeface="Times New Roman"/>
                <a:cs typeface="Times New Roman"/>
              </a:rPr>
              <a:t>frente a la </a:t>
            </a:r>
            <a:r>
              <a:rPr sz="2400" b="1" i="1" spc="-5" dirty="0">
                <a:solidFill>
                  <a:srgbClr val="000066"/>
                </a:solidFill>
                <a:latin typeface="Times New Roman"/>
                <a:cs typeface="Times New Roman"/>
              </a:rPr>
              <a:t>inflamación </a:t>
            </a:r>
            <a:r>
              <a:rPr sz="2400" b="1" i="1" dirty="0">
                <a:solidFill>
                  <a:srgbClr val="000066"/>
                </a:solidFill>
                <a:latin typeface="Times New Roman"/>
                <a:cs typeface="Times New Roman"/>
              </a:rPr>
              <a:t>y </a:t>
            </a:r>
            <a:r>
              <a:rPr sz="2400" b="1" i="1" spc="-5" dirty="0">
                <a:solidFill>
                  <a:srgbClr val="000066"/>
                </a:solidFill>
                <a:latin typeface="Times New Roman"/>
                <a:cs typeface="Times New Roman"/>
              </a:rPr>
              <a:t>daños </a:t>
            </a:r>
            <a:r>
              <a:rPr sz="2400" b="1" i="1" dirty="0">
                <a:solidFill>
                  <a:srgbClr val="000066"/>
                </a:solidFill>
                <a:latin typeface="Times New Roman"/>
                <a:cs typeface="Times New Roman"/>
              </a:rPr>
              <a:t>del  tejido</a:t>
            </a:r>
            <a:r>
              <a:rPr sz="2400" b="1" i="1" spc="-3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0066"/>
                </a:solidFill>
                <a:latin typeface="Times New Roman"/>
                <a:cs typeface="Times New Roman"/>
              </a:rPr>
              <a:t>nervioso.</a:t>
            </a:r>
            <a:endParaRPr sz="2400">
              <a:latin typeface="Times New Roman"/>
              <a:cs typeface="Times New Roman"/>
            </a:endParaRPr>
          </a:p>
          <a:p>
            <a:pPr marL="12700" marR="381635">
              <a:spcBef>
                <a:spcPts val="2175"/>
              </a:spcBef>
              <a:tabLst>
                <a:tab pos="2551430" algn="l"/>
                <a:tab pos="3717925" algn="l"/>
                <a:tab pos="4089400" algn="l"/>
                <a:tab pos="4949190" algn="l"/>
                <a:tab pos="5371465" algn="l"/>
                <a:tab pos="6485890" algn="l"/>
                <a:tab pos="6924675" algn="l"/>
              </a:tabLst>
            </a:pP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*</a:t>
            </a:r>
            <a:r>
              <a:rPr sz="2400" b="1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Oligode</a:t>
            </a:r>
            <a:r>
              <a:rPr sz="2400" b="1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n</a:t>
            </a:r>
            <a:r>
              <a:rPr sz="2400" b="1" i="1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d</a:t>
            </a:r>
            <a:r>
              <a:rPr sz="2400" b="1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rocito</a:t>
            </a:r>
            <a:r>
              <a:rPr sz="2400" b="1" i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s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:	</a:t>
            </a:r>
            <a:r>
              <a:rPr sz="2400" b="1" i="1" dirty="0">
                <a:solidFill>
                  <a:srgbClr val="000066"/>
                </a:solidFill>
                <a:latin typeface="Times New Roman"/>
                <a:cs typeface="Times New Roman"/>
              </a:rPr>
              <a:t>Fo</a:t>
            </a:r>
            <a:r>
              <a:rPr sz="2400" b="1" i="1" spc="-15" dirty="0">
                <a:solidFill>
                  <a:srgbClr val="000066"/>
                </a:solidFill>
                <a:latin typeface="Times New Roman"/>
                <a:cs typeface="Times New Roman"/>
              </a:rPr>
              <a:t>r</a:t>
            </a:r>
            <a:r>
              <a:rPr sz="2400" b="1" i="1" dirty="0">
                <a:solidFill>
                  <a:srgbClr val="000066"/>
                </a:solidFill>
                <a:latin typeface="Times New Roman"/>
                <a:cs typeface="Times New Roman"/>
              </a:rPr>
              <a:t>man	</a:t>
            </a:r>
            <a:r>
              <a:rPr sz="2400" b="1" i="1" spc="5" dirty="0">
                <a:solidFill>
                  <a:srgbClr val="000066"/>
                </a:solidFill>
                <a:latin typeface="Times New Roman"/>
                <a:cs typeface="Times New Roman"/>
              </a:rPr>
              <a:t>l</a:t>
            </a:r>
            <a:r>
              <a:rPr sz="2400" b="1" i="1" dirty="0">
                <a:solidFill>
                  <a:srgbClr val="000066"/>
                </a:solidFill>
                <a:latin typeface="Times New Roman"/>
                <a:cs typeface="Times New Roman"/>
              </a:rPr>
              <a:t>a	</a:t>
            </a:r>
            <a:r>
              <a:rPr sz="2400" b="1" i="1" spc="-270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2400" b="1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4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400" b="1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a	de	</a:t>
            </a:r>
            <a:r>
              <a:rPr sz="24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4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400" b="1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4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na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400" b="1" i="1" spc="-5" dirty="0">
                <a:solidFill>
                  <a:srgbClr val="000066"/>
                </a:solidFill>
                <a:latin typeface="Times New Roman"/>
                <a:cs typeface="Times New Roman"/>
              </a:rPr>
              <a:t>en</a:t>
            </a:r>
            <a:r>
              <a:rPr sz="2400" b="1" i="1" dirty="0">
                <a:solidFill>
                  <a:srgbClr val="000066"/>
                </a:solidFill>
                <a:latin typeface="Times New Roman"/>
                <a:cs typeface="Times New Roman"/>
              </a:rPr>
              <a:t>	el  sistema nervioso</a:t>
            </a:r>
            <a:r>
              <a:rPr sz="2400" b="1" i="1" spc="-4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0066"/>
                </a:solidFill>
                <a:latin typeface="Times New Roman"/>
                <a:cs typeface="Times New Roman"/>
              </a:rPr>
              <a:t>central.</a:t>
            </a:r>
            <a:endParaRPr sz="2400">
              <a:latin typeface="Times New Roman"/>
              <a:cs typeface="Times New Roman"/>
            </a:endParaRPr>
          </a:p>
          <a:p>
            <a:pPr>
              <a:spcBef>
                <a:spcPts val="40"/>
              </a:spcBef>
            </a:pPr>
            <a:endParaRPr sz="2350">
              <a:latin typeface="Times New Roman"/>
              <a:cs typeface="Times New Roman"/>
            </a:endParaRPr>
          </a:p>
          <a:p>
            <a:pPr marL="12700" marR="382270"/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*</a:t>
            </a:r>
            <a:r>
              <a:rPr sz="2400" b="1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Células </a:t>
            </a:r>
            <a:r>
              <a:rPr sz="2400" b="1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de </a:t>
            </a:r>
            <a:r>
              <a:rPr sz="2400" b="1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Schawnn</a:t>
            </a:r>
            <a:r>
              <a:rPr sz="24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: </a:t>
            </a:r>
            <a:r>
              <a:rPr sz="2400" b="1" i="1" dirty="0">
                <a:solidFill>
                  <a:srgbClr val="000066"/>
                </a:solidFill>
                <a:latin typeface="Times New Roman"/>
                <a:cs typeface="Times New Roman"/>
              </a:rPr>
              <a:t>Forman la </a:t>
            </a:r>
            <a:r>
              <a:rPr sz="2400" b="1" i="1" spc="-55" dirty="0">
                <a:solidFill>
                  <a:srgbClr val="FF0000"/>
                </a:solidFill>
                <a:latin typeface="Times New Roman"/>
                <a:cs typeface="Times New Roman"/>
              </a:rPr>
              <a:t>Vaina 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de </a:t>
            </a:r>
            <a:r>
              <a:rPr sz="24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Mielina </a:t>
            </a:r>
            <a:r>
              <a:rPr sz="2400" b="1" i="1" spc="-5" dirty="0">
                <a:solidFill>
                  <a:srgbClr val="000066"/>
                </a:solidFill>
                <a:latin typeface="Times New Roman"/>
                <a:cs typeface="Times New Roman"/>
              </a:rPr>
              <a:t>en  </a:t>
            </a:r>
            <a:r>
              <a:rPr sz="2400" b="1" i="1" dirty="0">
                <a:solidFill>
                  <a:srgbClr val="000066"/>
                </a:solidFill>
                <a:latin typeface="Times New Roman"/>
                <a:cs typeface="Times New Roman"/>
              </a:rPr>
              <a:t>el sistema nervioso</a:t>
            </a:r>
            <a:r>
              <a:rPr sz="2400" b="1" i="1" spc="-6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0066"/>
                </a:solidFill>
                <a:latin typeface="Times New Roman"/>
                <a:cs typeface="Times New Roman"/>
              </a:rPr>
              <a:t>periférico.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42416" y="548640"/>
              <a:ext cx="7391400" cy="931544"/>
            </a:xfrm>
            <a:custGeom>
              <a:avLst/>
              <a:gdLst/>
              <a:ahLst/>
              <a:cxnLst/>
              <a:rect l="l" t="t" r="r" b="b"/>
              <a:pathLst>
                <a:path w="7391400" h="931544">
                  <a:moveTo>
                    <a:pt x="7391400" y="0"/>
                  </a:moveTo>
                  <a:lnTo>
                    <a:pt x="0" y="0"/>
                  </a:lnTo>
                  <a:lnTo>
                    <a:pt x="0" y="931163"/>
                  </a:lnTo>
                  <a:lnTo>
                    <a:pt x="7391400" y="931163"/>
                  </a:lnTo>
                  <a:lnTo>
                    <a:pt x="73914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2416" y="548640"/>
              <a:ext cx="7391400" cy="931544"/>
            </a:xfrm>
            <a:custGeom>
              <a:avLst/>
              <a:gdLst/>
              <a:ahLst/>
              <a:cxnLst/>
              <a:rect l="l" t="t" r="r" b="b"/>
              <a:pathLst>
                <a:path w="7391400" h="931544">
                  <a:moveTo>
                    <a:pt x="0" y="931163"/>
                  </a:moveTo>
                  <a:lnTo>
                    <a:pt x="7391400" y="931163"/>
                  </a:lnTo>
                  <a:lnTo>
                    <a:pt x="7391400" y="0"/>
                  </a:lnTo>
                  <a:lnTo>
                    <a:pt x="0" y="0"/>
                  </a:lnTo>
                  <a:lnTo>
                    <a:pt x="0" y="931163"/>
                  </a:lnTo>
                  <a:close/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89632" y="512063"/>
              <a:ext cx="4717542" cy="5676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77696" y="969263"/>
              <a:ext cx="6739890" cy="56768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049016" y="451105"/>
            <a:ext cx="6424930" cy="880819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marR="5080" indent="1011555">
              <a:lnSpc>
                <a:spcPct val="150000"/>
              </a:lnSpc>
              <a:spcBef>
                <a:spcPts val="100"/>
              </a:spcBef>
            </a:pPr>
            <a:r>
              <a:rPr sz="2000" u="none" spc="-5" dirty="0"/>
              <a:t>CLASIFICACIÓN </a:t>
            </a:r>
            <a:r>
              <a:rPr sz="2000" u="none" dirty="0"/>
              <a:t>DE LAS NEURONAS  CONSIDERANDO EL NÚMERO DE</a:t>
            </a:r>
            <a:r>
              <a:rPr sz="2000" u="none" spc="-85" dirty="0"/>
              <a:t> </a:t>
            </a:r>
            <a:r>
              <a:rPr sz="2000" u="none" dirty="0"/>
              <a:t>PROLONGACIONES</a:t>
            </a:r>
            <a:endParaRPr sz="2000"/>
          </a:p>
        </p:txBody>
      </p:sp>
      <p:grpSp>
        <p:nvGrpSpPr>
          <p:cNvPr id="9" name="object 9"/>
          <p:cNvGrpSpPr/>
          <p:nvPr/>
        </p:nvGrpSpPr>
        <p:grpSpPr>
          <a:xfrm>
            <a:off x="4057650" y="1752547"/>
            <a:ext cx="5334000" cy="4841421"/>
            <a:chOff x="2533650" y="2157222"/>
            <a:chExt cx="4097020" cy="4436745"/>
          </a:xfrm>
        </p:grpSpPr>
        <p:sp>
          <p:nvSpPr>
            <p:cNvPr id="10" name="object 10"/>
            <p:cNvSpPr/>
            <p:nvPr/>
          </p:nvSpPr>
          <p:spPr>
            <a:xfrm>
              <a:off x="2590800" y="2214372"/>
              <a:ext cx="3982211" cy="432206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62225" y="2185797"/>
              <a:ext cx="4039870" cy="4379595"/>
            </a:xfrm>
            <a:custGeom>
              <a:avLst/>
              <a:gdLst/>
              <a:ahLst/>
              <a:cxnLst/>
              <a:rect l="l" t="t" r="r" b="b"/>
              <a:pathLst>
                <a:path w="4039870" h="4379595">
                  <a:moveTo>
                    <a:pt x="0" y="4379214"/>
                  </a:moveTo>
                  <a:lnTo>
                    <a:pt x="4039361" y="4379214"/>
                  </a:lnTo>
                  <a:lnTo>
                    <a:pt x="4039361" y="0"/>
                  </a:lnTo>
                  <a:lnTo>
                    <a:pt x="0" y="0"/>
                  </a:lnTo>
                  <a:lnTo>
                    <a:pt x="0" y="4379214"/>
                  </a:lnTo>
                  <a:close/>
                </a:path>
              </a:pathLst>
            </a:custGeom>
            <a:ln w="571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14877" y="1287017"/>
              <a:ext cx="228600" cy="4953000"/>
            </a:xfrm>
            <a:custGeom>
              <a:avLst/>
              <a:gdLst/>
              <a:ahLst/>
              <a:cxnLst/>
              <a:rect l="l" t="t" r="r" b="b"/>
              <a:pathLst>
                <a:path w="228600" h="4953000">
                  <a:moveTo>
                    <a:pt x="228600" y="4953000"/>
                  </a:moveTo>
                  <a:lnTo>
                    <a:pt x="192475" y="4931957"/>
                  </a:lnTo>
                  <a:lnTo>
                    <a:pt x="161098" y="4873362"/>
                  </a:lnTo>
                  <a:lnTo>
                    <a:pt x="147780" y="4832107"/>
                  </a:lnTo>
                  <a:lnTo>
                    <a:pt x="136355" y="4784013"/>
                  </a:lnTo>
                  <a:lnTo>
                    <a:pt x="127059" y="4729930"/>
                  </a:lnTo>
                  <a:lnTo>
                    <a:pt x="120127" y="4670709"/>
                  </a:lnTo>
                  <a:lnTo>
                    <a:pt x="115796" y="4607199"/>
                  </a:lnTo>
                  <a:lnTo>
                    <a:pt x="114300" y="4540250"/>
                  </a:lnTo>
                  <a:lnTo>
                    <a:pt x="114300" y="2889250"/>
                  </a:lnTo>
                  <a:lnTo>
                    <a:pt x="112803" y="2822297"/>
                  </a:lnTo>
                  <a:lnTo>
                    <a:pt x="108472" y="2758785"/>
                  </a:lnTo>
                  <a:lnTo>
                    <a:pt x="101540" y="2699563"/>
                  </a:lnTo>
                  <a:lnTo>
                    <a:pt x="92244" y="2645481"/>
                  </a:lnTo>
                  <a:lnTo>
                    <a:pt x="80819" y="2597388"/>
                  </a:lnTo>
                  <a:lnTo>
                    <a:pt x="67501" y="2556134"/>
                  </a:lnTo>
                  <a:lnTo>
                    <a:pt x="36124" y="2497541"/>
                  </a:lnTo>
                  <a:lnTo>
                    <a:pt x="0" y="2476500"/>
                  </a:lnTo>
                  <a:lnTo>
                    <a:pt x="18538" y="2471098"/>
                  </a:lnTo>
                  <a:lnTo>
                    <a:pt x="52524" y="2430431"/>
                  </a:lnTo>
                  <a:lnTo>
                    <a:pt x="80819" y="2355611"/>
                  </a:lnTo>
                  <a:lnTo>
                    <a:pt x="92244" y="2307518"/>
                  </a:lnTo>
                  <a:lnTo>
                    <a:pt x="101540" y="2253436"/>
                  </a:lnTo>
                  <a:lnTo>
                    <a:pt x="108472" y="2194214"/>
                  </a:lnTo>
                  <a:lnTo>
                    <a:pt x="112803" y="2130702"/>
                  </a:lnTo>
                  <a:lnTo>
                    <a:pt x="114300" y="2063750"/>
                  </a:lnTo>
                  <a:lnTo>
                    <a:pt x="114300" y="412750"/>
                  </a:lnTo>
                  <a:lnTo>
                    <a:pt x="115796" y="345797"/>
                  </a:lnTo>
                  <a:lnTo>
                    <a:pt x="120127" y="282285"/>
                  </a:lnTo>
                  <a:lnTo>
                    <a:pt x="127059" y="223063"/>
                  </a:lnTo>
                  <a:lnTo>
                    <a:pt x="136355" y="168981"/>
                  </a:lnTo>
                  <a:lnTo>
                    <a:pt x="147780" y="120888"/>
                  </a:lnTo>
                  <a:lnTo>
                    <a:pt x="161098" y="79634"/>
                  </a:lnTo>
                  <a:lnTo>
                    <a:pt x="192475" y="21041"/>
                  </a:lnTo>
                  <a:lnTo>
                    <a:pt x="210061" y="5401"/>
                  </a:lnTo>
                  <a:lnTo>
                    <a:pt x="228600" y="0"/>
                  </a:lnTo>
                </a:path>
              </a:pathLst>
            </a:custGeom>
            <a:ln w="38100">
              <a:solidFill>
                <a:srgbClr val="00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99127" y="1680210"/>
            <a:ext cx="3277235" cy="45212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CC0000"/>
                </a:solidFill>
              </a:rPr>
              <a:t>Conducción saltatoria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2893568" y="3356559"/>
            <a:ext cx="5653405" cy="24205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331335" indent="46990">
              <a:spcBef>
                <a:spcPts val="95"/>
              </a:spcBef>
            </a:pPr>
            <a:r>
              <a:rPr sz="2800" b="1" i="1" spc="-5" dirty="0">
                <a:solidFill>
                  <a:srgbClr val="000066"/>
                </a:solidFill>
                <a:latin typeface="Times New Roman"/>
                <a:cs typeface="Times New Roman"/>
              </a:rPr>
              <a:t>Impulso  Ner</a:t>
            </a:r>
            <a:r>
              <a:rPr sz="2800" b="1" i="1" spc="-15" dirty="0">
                <a:solidFill>
                  <a:srgbClr val="000066"/>
                </a:solidFill>
                <a:latin typeface="Times New Roman"/>
                <a:cs typeface="Times New Roman"/>
              </a:rPr>
              <a:t>v</a:t>
            </a:r>
            <a:r>
              <a:rPr sz="2800" b="1" i="1" spc="-5" dirty="0">
                <a:solidFill>
                  <a:srgbClr val="000066"/>
                </a:solidFill>
                <a:latin typeface="Times New Roman"/>
                <a:cs typeface="Times New Roman"/>
              </a:rPr>
              <a:t>i</a:t>
            </a:r>
            <a:r>
              <a:rPr sz="2800" b="1" i="1" dirty="0">
                <a:solidFill>
                  <a:srgbClr val="000066"/>
                </a:solidFill>
                <a:latin typeface="Times New Roman"/>
                <a:cs typeface="Times New Roman"/>
              </a:rPr>
              <a:t>o</a:t>
            </a:r>
            <a:r>
              <a:rPr sz="2800" b="1" i="1" spc="-5" dirty="0">
                <a:solidFill>
                  <a:srgbClr val="000066"/>
                </a:solidFill>
                <a:latin typeface="Times New Roman"/>
                <a:cs typeface="Times New Roman"/>
              </a:rPr>
              <a:t>so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>
              <a:spcBef>
                <a:spcPts val="10"/>
              </a:spcBef>
            </a:pPr>
            <a:endParaRPr sz="4150">
              <a:latin typeface="Times New Roman"/>
              <a:cs typeface="Times New Roman"/>
            </a:endParaRPr>
          </a:p>
          <a:p>
            <a:pPr marL="2470150"/>
            <a:r>
              <a:rPr sz="2800" b="1" i="1" spc="-5" dirty="0">
                <a:solidFill>
                  <a:srgbClr val="CC0000"/>
                </a:solidFill>
                <a:latin typeface="Times New Roman"/>
                <a:cs typeface="Times New Roman"/>
              </a:rPr>
              <a:t>Conducción</a:t>
            </a:r>
            <a:r>
              <a:rPr sz="2800" b="1" i="1" spc="-40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800" b="1" i="1" spc="-5" dirty="0">
                <a:solidFill>
                  <a:srgbClr val="CC0000"/>
                </a:solidFill>
                <a:latin typeface="Times New Roman"/>
                <a:cs typeface="Times New Roman"/>
              </a:rPr>
              <a:t>contínua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86181" y="1186179"/>
              <a:ext cx="7372350" cy="581660"/>
            </a:xfrm>
            <a:custGeom>
              <a:avLst/>
              <a:gdLst/>
              <a:ahLst/>
              <a:cxnLst/>
              <a:rect l="l" t="t" r="r" b="b"/>
              <a:pathLst>
                <a:path w="7372350" h="581660">
                  <a:moveTo>
                    <a:pt x="7349490" y="22860"/>
                  </a:moveTo>
                  <a:lnTo>
                    <a:pt x="22860" y="22860"/>
                  </a:lnTo>
                  <a:lnTo>
                    <a:pt x="22860" y="57150"/>
                  </a:lnTo>
                  <a:lnTo>
                    <a:pt x="22860" y="524510"/>
                  </a:lnTo>
                  <a:lnTo>
                    <a:pt x="22860" y="558800"/>
                  </a:lnTo>
                  <a:lnTo>
                    <a:pt x="7349490" y="558800"/>
                  </a:lnTo>
                  <a:lnTo>
                    <a:pt x="7349490" y="524510"/>
                  </a:lnTo>
                  <a:lnTo>
                    <a:pt x="57150" y="524510"/>
                  </a:lnTo>
                  <a:lnTo>
                    <a:pt x="57150" y="57150"/>
                  </a:lnTo>
                  <a:lnTo>
                    <a:pt x="7315200" y="57150"/>
                  </a:lnTo>
                  <a:lnTo>
                    <a:pt x="7315200" y="524129"/>
                  </a:lnTo>
                  <a:lnTo>
                    <a:pt x="7349490" y="524129"/>
                  </a:lnTo>
                  <a:lnTo>
                    <a:pt x="7349490" y="57150"/>
                  </a:lnTo>
                  <a:lnTo>
                    <a:pt x="7349490" y="57023"/>
                  </a:lnTo>
                  <a:lnTo>
                    <a:pt x="7349490" y="22860"/>
                  </a:lnTo>
                  <a:close/>
                </a:path>
                <a:path w="7372350" h="581660">
                  <a:moveTo>
                    <a:pt x="737235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0" y="570230"/>
                  </a:lnTo>
                  <a:lnTo>
                    <a:pt x="0" y="581660"/>
                  </a:lnTo>
                  <a:lnTo>
                    <a:pt x="7372350" y="581660"/>
                  </a:lnTo>
                  <a:lnTo>
                    <a:pt x="7372350" y="570230"/>
                  </a:lnTo>
                  <a:lnTo>
                    <a:pt x="11430" y="570230"/>
                  </a:lnTo>
                  <a:lnTo>
                    <a:pt x="11430" y="11430"/>
                  </a:lnTo>
                  <a:lnTo>
                    <a:pt x="7360920" y="11430"/>
                  </a:lnTo>
                  <a:lnTo>
                    <a:pt x="7360920" y="569849"/>
                  </a:lnTo>
                  <a:lnTo>
                    <a:pt x="7372350" y="569849"/>
                  </a:lnTo>
                  <a:lnTo>
                    <a:pt x="7372350" y="11430"/>
                  </a:lnTo>
                  <a:lnTo>
                    <a:pt x="7372350" y="11303"/>
                  </a:lnTo>
                  <a:lnTo>
                    <a:pt x="7372350" y="0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97479" y="1235710"/>
            <a:ext cx="5397500" cy="45212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u="none" spc="-5" dirty="0">
                <a:solidFill>
                  <a:srgbClr val="CC0000"/>
                </a:solidFill>
              </a:rPr>
              <a:t>Proceso </a:t>
            </a:r>
            <a:r>
              <a:rPr sz="2800" u="none" dirty="0">
                <a:solidFill>
                  <a:srgbClr val="CC0000"/>
                </a:solidFill>
              </a:rPr>
              <a:t>de </a:t>
            </a:r>
            <a:r>
              <a:rPr sz="2800" u="none" spc="-5" dirty="0">
                <a:solidFill>
                  <a:srgbClr val="CC0000"/>
                </a:solidFill>
              </a:rPr>
              <a:t>Mielinización -</a:t>
            </a:r>
            <a:r>
              <a:rPr sz="2800" u="none" spc="15" dirty="0">
                <a:solidFill>
                  <a:srgbClr val="CC0000"/>
                </a:solidFill>
              </a:rPr>
              <a:t> </a:t>
            </a:r>
            <a:r>
              <a:rPr sz="2800" u="none" spc="-5" dirty="0">
                <a:solidFill>
                  <a:srgbClr val="CC0000"/>
                </a:solidFill>
              </a:rPr>
              <a:t>saltatoria</a:t>
            </a:r>
            <a:endParaRPr sz="2800"/>
          </a:p>
        </p:txBody>
      </p:sp>
      <p:grpSp>
        <p:nvGrpSpPr>
          <p:cNvPr id="6" name="object 6"/>
          <p:cNvGrpSpPr/>
          <p:nvPr/>
        </p:nvGrpSpPr>
        <p:grpSpPr>
          <a:xfrm>
            <a:off x="3400805" y="1767077"/>
            <a:ext cx="5600700" cy="4531360"/>
            <a:chOff x="1876805" y="1767077"/>
            <a:chExt cx="5600700" cy="4531360"/>
          </a:xfrm>
        </p:grpSpPr>
        <p:sp>
          <p:nvSpPr>
            <p:cNvPr id="7" name="object 7"/>
            <p:cNvSpPr/>
            <p:nvPr/>
          </p:nvSpPr>
          <p:spPr>
            <a:xfrm>
              <a:off x="1933955" y="1824227"/>
              <a:ext cx="5486400" cy="44165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05380" y="1795652"/>
              <a:ext cx="5543550" cy="4474210"/>
            </a:xfrm>
            <a:custGeom>
              <a:avLst/>
              <a:gdLst/>
              <a:ahLst/>
              <a:cxnLst/>
              <a:rect l="l" t="t" r="r" b="b"/>
              <a:pathLst>
                <a:path w="5543550" h="4474210">
                  <a:moveTo>
                    <a:pt x="0" y="4473702"/>
                  </a:moveTo>
                  <a:lnTo>
                    <a:pt x="5543550" y="4473702"/>
                  </a:lnTo>
                  <a:lnTo>
                    <a:pt x="5543550" y="0"/>
                  </a:lnTo>
                  <a:lnTo>
                    <a:pt x="0" y="0"/>
                  </a:lnTo>
                  <a:lnTo>
                    <a:pt x="0" y="4473702"/>
                  </a:lnTo>
                  <a:close/>
                </a:path>
              </a:pathLst>
            </a:custGeom>
            <a:ln w="571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99744" y="2929127"/>
              <a:ext cx="7335011" cy="32781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71169" y="2900552"/>
              <a:ext cx="7392670" cy="3335654"/>
            </a:xfrm>
            <a:custGeom>
              <a:avLst/>
              <a:gdLst/>
              <a:ahLst/>
              <a:cxnLst/>
              <a:rect l="l" t="t" r="r" b="b"/>
              <a:pathLst>
                <a:path w="7392670" h="3335654">
                  <a:moveTo>
                    <a:pt x="0" y="3335274"/>
                  </a:moveTo>
                  <a:lnTo>
                    <a:pt x="7392161" y="3335274"/>
                  </a:lnTo>
                  <a:lnTo>
                    <a:pt x="7392161" y="0"/>
                  </a:lnTo>
                  <a:lnTo>
                    <a:pt x="0" y="0"/>
                  </a:lnTo>
                  <a:lnTo>
                    <a:pt x="0" y="3335274"/>
                  </a:lnTo>
                  <a:close/>
                </a:path>
              </a:pathLst>
            </a:custGeom>
            <a:ln w="571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52344" y="1378298"/>
            <a:ext cx="7391400" cy="584775"/>
          </a:xfrm>
          <a:prstGeom prst="rect">
            <a:avLst/>
          </a:prstGeom>
          <a:solidFill>
            <a:srgbClr val="FFFFCC"/>
          </a:solidFill>
          <a:ln w="34290">
            <a:solidFill>
              <a:srgbClr val="4E67C7"/>
            </a:solidFill>
          </a:ln>
        </p:spPr>
        <p:txBody>
          <a:bodyPr vert="horz" wrap="square" lIns="0" tIns="30480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sz="3600" u="none" spc="-5" dirty="0">
                <a:solidFill>
                  <a:srgbClr val="000066"/>
                </a:solidFill>
              </a:rPr>
              <a:t>Proceso </a:t>
            </a:r>
            <a:r>
              <a:rPr sz="3600" u="none" dirty="0">
                <a:solidFill>
                  <a:srgbClr val="000066"/>
                </a:solidFill>
              </a:rPr>
              <a:t>de </a:t>
            </a:r>
            <a:r>
              <a:rPr sz="3600" u="none" spc="-5" dirty="0">
                <a:solidFill>
                  <a:srgbClr val="000066"/>
                </a:solidFill>
              </a:rPr>
              <a:t>Mielinización</a:t>
            </a:r>
            <a:endParaRPr sz="36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1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09800" y="1321436"/>
            <a:ext cx="7924800" cy="464229"/>
          </a:xfrm>
          <a:prstGeom prst="rect">
            <a:avLst/>
          </a:prstGeom>
          <a:solidFill>
            <a:srgbClr val="FFFFCC"/>
          </a:solidFill>
          <a:ln w="34290">
            <a:solidFill>
              <a:srgbClr val="CC0000"/>
            </a:solidFill>
          </a:ln>
        </p:spPr>
        <p:txBody>
          <a:bodyPr vert="horz" wrap="square" lIns="0" tIns="33019" rIns="0" bIns="0" rtlCol="0">
            <a:spAutoFit/>
          </a:bodyPr>
          <a:lstStyle/>
          <a:p>
            <a:pPr marL="822325">
              <a:spcBef>
                <a:spcPts val="259"/>
              </a:spcBef>
            </a:pPr>
            <a:r>
              <a:rPr sz="2800" b="1" i="1" spc="-5" dirty="0">
                <a:solidFill>
                  <a:srgbClr val="CC0000"/>
                </a:solidFill>
                <a:latin typeface="Times New Roman"/>
                <a:cs typeface="Times New Roman"/>
              </a:rPr>
              <a:t>Patologías asociadas a la </a:t>
            </a:r>
            <a:r>
              <a:rPr sz="2800" b="1" i="1" spc="-70" dirty="0">
                <a:solidFill>
                  <a:srgbClr val="CC0000"/>
                </a:solidFill>
                <a:latin typeface="Times New Roman"/>
                <a:cs typeface="Times New Roman"/>
              </a:rPr>
              <a:t>Vaina </a:t>
            </a:r>
            <a:r>
              <a:rPr sz="2800" b="1" i="1" spc="-5" dirty="0">
                <a:solidFill>
                  <a:srgbClr val="CC0000"/>
                </a:solidFill>
                <a:latin typeface="Times New Roman"/>
                <a:cs typeface="Times New Roman"/>
              </a:rPr>
              <a:t>de</a:t>
            </a:r>
            <a:r>
              <a:rPr sz="2800" b="1" i="1" spc="45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800" b="1" i="1" spc="-5" dirty="0">
                <a:solidFill>
                  <a:srgbClr val="CC0000"/>
                </a:solidFill>
                <a:latin typeface="Times New Roman"/>
                <a:cs typeface="Times New Roman"/>
              </a:rPr>
              <a:t>Mielina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88541" y="2275313"/>
            <a:ext cx="7058659" cy="3969035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546100" indent="-457834">
              <a:spcBef>
                <a:spcPts val="610"/>
              </a:spcBef>
              <a:buAutoNum type="arabicPeriod"/>
              <a:tabLst>
                <a:tab pos="546100" algn="l"/>
                <a:tab pos="546735" algn="l"/>
              </a:tabLst>
            </a:pPr>
            <a:r>
              <a:rPr sz="2800" b="1" i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Times New Roman"/>
                <a:cs typeface="Times New Roman"/>
              </a:rPr>
              <a:t>Esclerosis</a:t>
            </a:r>
            <a:r>
              <a:rPr sz="2800" b="1" i="1" u="heavy" spc="-3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i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Times New Roman"/>
                <a:cs typeface="Times New Roman"/>
              </a:rPr>
              <a:t>Múltiple:</a:t>
            </a:r>
            <a:endParaRPr sz="2800">
              <a:latin typeface="Times New Roman"/>
              <a:cs typeface="Times New Roman"/>
            </a:endParaRPr>
          </a:p>
          <a:p>
            <a:pPr marL="594995" lvl="1" indent="-125730">
              <a:spcBef>
                <a:spcPts val="505"/>
              </a:spcBef>
              <a:buSzPct val="96428"/>
              <a:buFont typeface="Times New Roman"/>
              <a:buChar char="•"/>
              <a:tabLst>
                <a:tab pos="595630" algn="l"/>
              </a:tabLst>
            </a:pPr>
            <a:r>
              <a:rPr sz="2800" b="1" i="1" spc="-5" dirty="0">
                <a:solidFill>
                  <a:srgbClr val="000099"/>
                </a:solidFill>
                <a:latin typeface="Times New Roman"/>
                <a:cs typeface="Times New Roman"/>
              </a:rPr>
              <a:t>Deterioro de la vaina de</a:t>
            </a:r>
            <a:r>
              <a:rPr sz="2800" b="1" i="1" spc="-1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800" b="1" i="1" spc="-5" dirty="0">
                <a:solidFill>
                  <a:srgbClr val="000099"/>
                </a:solidFill>
                <a:latin typeface="Times New Roman"/>
                <a:cs typeface="Times New Roman"/>
              </a:rPr>
              <a:t>mielina.</a:t>
            </a:r>
            <a:endParaRPr sz="2800">
              <a:latin typeface="Times New Roman"/>
              <a:cs typeface="Times New Roman"/>
            </a:endParaRPr>
          </a:p>
          <a:p>
            <a:pPr marL="594995" lvl="1" indent="-125730">
              <a:spcBef>
                <a:spcPts val="170"/>
              </a:spcBef>
              <a:buSzPct val="96428"/>
              <a:buFont typeface="Times New Roman"/>
              <a:buChar char="•"/>
              <a:tabLst>
                <a:tab pos="595630" algn="l"/>
              </a:tabLst>
            </a:pPr>
            <a:r>
              <a:rPr sz="2800" b="1" i="1" spc="-5" dirty="0">
                <a:solidFill>
                  <a:srgbClr val="000099"/>
                </a:solidFill>
                <a:latin typeface="Times New Roman"/>
                <a:cs typeface="Times New Roman"/>
              </a:rPr>
              <a:t>Disminución </a:t>
            </a:r>
            <a:r>
              <a:rPr sz="2800" b="1" i="1" dirty="0">
                <a:solidFill>
                  <a:srgbClr val="000099"/>
                </a:solidFill>
                <a:latin typeface="Times New Roman"/>
                <a:cs typeface="Times New Roman"/>
              </a:rPr>
              <a:t>de </a:t>
            </a:r>
            <a:r>
              <a:rPr sz="2800" b="1" i="1" spc="-5" dirty="0">
                <a:solidFill>
                  <a:srgbClr val="000099"/>
                </a:solidFill>
                <a:latin typeface="Times New Roman"/>
                <a:cs typeface="Times New Roman"/>
              </a:rPr>
              <a:t>la velocidad de conducción.</a:t>
            </a:r>
            <a:endParaRPr sz="2800">
              <a:latin typeface="Times New Roman"/>
              <a:cs typeface="Times New Roman"/>
            </a:endParaRPr>
          </a:p>
          <a:p>
            <a:pPr marL="594995" lvl="1" indent="-125730">
              <a:buSzPct val="96428"/>
              <a:buFont typeface="Times New Roman"/>
              <a:buChar char="•"/>
              <a:tabLst>
                <a:tab pos="595630" algn="l"/>
              </a:tabLst>
            </a:pPr>
            <a:r>
              <a:rPr sz="2800" b="1" i="1" spc="-5" dirty="0">
                <a:solidFill>
                  <a:srgbClr val="000099"/>
                </a:solidFill>
                <a:latin typeface="Times New Roman"/>
                <a:cs typeface="Times New Roman"/>
              </a:rPr>
              <a:t>Dificultad para coordinar </a:t>
            </a:r>
            <a:r>
              <a:rPr sz="2800" b="1" i="1" dirty="0">
                <a:solidFill>
                  <a:srgbClr val="000099"/>
                </a:solidFill>
                <a:latin typeface="Times New Roman"/>
                <a:cs typeface="Times New Roman"/>
              </a:rPr>
              <a:t>los</a:t>
            </a:r>
            <a:r>
              <a:rPr sz="2800" b="1" i="1" spc="-1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800" b="1" i="1" spc="-5" dirty="0">
                <a:solidFill>
                  <a:srgbClr val="000099"/>
                </a:solidFill>
                <a:latin typeface="Times New Roman"/>
                <a:cs typeface="Times New Roman"/>
              </a:rPr>
              <a:t>movimientos</a:t>
            </a:r>
            <a:endParaRPr sz="2800">
              <a:latin typeface="Times New Roman"/>
              <a:cs typeface="Times New Roman"/>
            </a:endParaRPr>
          </a:p>
          <a:p>
            <a:pPr lvl="1">
              <a:spcBef>
                <a:spcPts val="25"/>
              </a:spcBef>
              <a:buClr>
                <a:srgbClr val="000099"/>
              </a:buClr>
              <a:buFont typeface="Times New Roman"/>
              <a:buChar char="•"/>
            </a:pPr>
            <a:endParaRPr sz="4350">
              <a:latin typeface="Times New Roman"/>
              <a:cs typeface="Times New Roman"/>
            </a:endParaRPr>
          </a:p>
          <a:p>
            <a:pPr marL="469900" indent="-457834">
              <a:buAutoNum type="arabicPeriod"/>
              <a:tabLst>
                <a:tab pos="469900" algn="l"/>
                <a:tab pos="470534" algn="l"/>
              </a:tabLst>
            </a:pPr>
            <a:r>
              <a:rPr sz="2800" b="1" i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Times New Roman"/>
                <a:cs typeface="Times New Roman"/>
              </a:rPr>
              <a:t>Síndrome de Guillain-Barré:</a:t>
            </a:r>
            <a:endParaRPr sz="2800">
              <a:latin typeface="Times New Roman"/>
              <a:cs typeface="Times New Roman"/>
            </a:endParaRPr>
          </a:p>
          <a:p>
            <a:pPr marL="495934" marR="150495" lvl="1" indent="-102235">
              <a:spcBef>
                <a:spcPts val="900"/>
              </a:spcBef>
              <a:buSzPct val="96428"/>
              <a:buFont typeface="Times New Roman"/>
              <a:buChar char="•"/>
              <a:tabLst>
                <a:tab pos="519430" algn="l"/>
              </a:tabLst>
            </a:pPr>
            <a:r>
              <a:rPr sz="2800" b="1" i="1" spc="-5" dirty="0">
                <a:solidFill>
                  <a:srgbClr val="000099"/>
                </a:solidFill>
                <a:latin typeface="Times New Roman"/>
                <a:cs typeface="Times New Roman"/>
              </a:rPr>
              <a:t>La </a:t>
            </a:r>
            <a:r>
              <a:rPr sz="2800" b="1" i="1" dirty="0">
                <a:solidFill>
                  <a:srgbClr val="000099"/>
                </a:solidFill>
                <a:latin typeface="Times New Roman"/>
                <a:cs typeface="Times New Roman"/>
              </a:rPr>
              <a:t>vaina </a:t>
            </a:r>
            <a:r>
              <a:rPr sz="2800" b="1" i="1" spc="-5" dirty="0">
                <a:solidFill>
                  <a:srgbClr val="000099"/>
                </a:solidFill>
                <a:latin typeface="Times New Roman"/>
                <a:cs typeface="Times New Roman"/>
              </a:rPr>
              <a:t>de mielina </a:t>
            </a:r>
            <a:r>
              <a:rPr sz="2800" b="1" i="1" spc="-10" dirty="0">
                <a:solidFill>
                  <a:srgbClr val="000099"/>
                </a:solidFill>
                <a:latin typeface="Times New Roman"/>
                <a:cs typeface="Times New Roman"/>
              </a:rPr>
              <a:t>es </a:t>
            </a:r>
            <a:r>
              <a:rPr sz="2800" b="1" i="1" spc="-5" dirty="0">
                <a:solidFill>
                  <a:srgbClr val="000099"/>
                </a:solidFill>
                <a:latin typeface="Times New Roman"/>
                <a:cs typeface="Times New Roman"/>
              </a:rPr>
              <a:t>destruída </a:t>
            </a:r>
            <a:r>
              <a:rPr sz="2800" b="1" i="1" dirty="0">
                <a:solidFill>
                  <a:srgbClr val="000099"/>
                </a:solidFill>
                <a:latin typeface="Times New Roman"/>
                <a:cs typeface="Times New Roman"/>
              </a:rPr>
              <a:t>por </a:t>
            </a:r>
            <a:r>
              <a:rPr sz="2800" b="1" i="1" spc="-5" dirty="0">
                <a:solidFill>
                  <a:srgbClr val="000099"/>
                </a:solidFill>
                <a:latin typeface="Times New Roman"/>
                <a:cs typeface="Times New Roman"/>
              </a:rPr>
              <a:t>acción  de compuestos</a:t>
            </a:r>
            <a:r>
              <a:rPr sz="2800" b="1" i="1" spc="-2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800" b="1" i="1" spc="-5" dirty="0">
                <a:solidFill>
                  <a:srgbClr val="000099"/>
                </a:solidFill>
                <a:latin typeface="Times New Roman"/>
                <a:cs typeface="Times New Roman"/>
              </a:rPr>
              <a:t>tóxico.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0" y="0"/>
            <a:ext cx="9144000" cy="6857999"/>
            <a:chOff x="0" y="0"/>
            <a:chExt cx="9144000" cy="6857999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5048" y="1455800"/>
              <a:ext cx="7613904" cy="49316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50871" y="713359"/>
            <a:ext cx="5936615" cy="51371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629535" algn="l"/>
              </a:tabLst>
            </a:pPr>
            <a:r>
              <a:rPr b="0" i="0" u="none" spc="-5" dirty="0">
                <a:solidFill>
                  <a:srgbClr val="001F5F"/>
                </a:solidFill>
                <a:latin typeface="Arial"/>
                <a:cs typeface="Arial"/>
              </a:rPr>
              <a:t>Coordinación	</a:t>
            </a:r>
            <a:r>
              <a:rPr b="0" i="0" u="none" dirty="0">
                <a:solidFill>
                  <a:srgbClr val="001F5F"/>
                </a:solidFill>
                <a:latin typeface="Arial"/>
                <a:cs typeface="Arial"/>
              </a:rPr>
              <a:t>en los</a:t>
            </a:r>
            <a:r>
              <a:rPr b="0" i="0" u="none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b="0" i="0" u="none" spc="-5" dirty="0">
                <a:solidFill>
                  <a:srgbClr val="001F5F"/>
                </a:solidFill>
                <a:latin typeface="Arial"/>
                <a:cs typeface="Arial"/>
              </a:rPr>
              <a:t>organismos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0" y="0"/>
            <a:ext cx="9144000" cy="6857999"/>
            <a:chOff x="0" y="0"/>
            <a:chExt cx="9144000" cy="6857999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3826" y="1085436"/>
              <a:ext cx="8340762" cy="1199804"/>
            </a:xfrm>
            <a:custGeom>
              <a:avLst/>
              <a:gdLst/>
              <a:ahLst/>
              <a:cxnLst/>
              <a:rect l="l" t="t" r="r" b="b"/>
              <a:pathLst>
                <a:path w="8077200" h="1099820">
                  <a:moveTo>
                    <a:pt x="8013700" y="76708"/>
                  </a:moveTo>
                  <a:lnTo>
                    <a:pt x="8001000" y="76708"/>
                  </a:lnTo>
                  <a:lnTo>
                    <a:pt x="8001000" y="1023112"/>
                  </a:lnTo>
                  <a:lnTo>
                    <a:pt x="8013700" y="1023112"/>
                  </a:lnTo>
                  <a:lnTo>
                    <a:pt x="8013700" y="76708"/>
                  </a:lnTo>
                  <a:close/>
                </a:path>
                <a:path w="8077200" h="1099820">
                  <a:moveTo>
                    <a:pt x="8013700" y="63500"/>
                  </a:moveTo>
                  <a:lnTo>
                    <a:pt x="63500" y="63500"/>
                  </a:lnTo>
                  <a:lnTo>
                    <a:pt x="63500" y="76200"/>
                  </a:lnTo>
                  <a:lnTo>
                    <a:pt x="63500" y="1023620"/>
                  </a:lnTo>
                  <a:lnTo>
                    <a:pt x="63500" y="1036320"/>
                  </a:lnTo>
                  <a:lnTo>
                    <a:pt x="8013700" y="1036320"/>
                  </a:lnTo>
                  <a:lnTo>
                    <a:pt x="8013700" y="1023620"/>
                  </a:lnTo>
                  <a:lnTo>
                    <a:pt x="76200" y="1023620"/>
                  </a:lnTo>
                  <a:lnTo>
                    <a:pt x="76200" y="76200"/>
                  </a:lnTo>
                  <a:lnTo>
                    <a:pt x="8013700" y="76200"/>
                  </a:lnTo>
                  <a:lnTo>
                    <a:pt x="8013700" y="63500"/>
                  </a:lnTo>
                  <a:close/>
                </a:path>
                <a:path w="8077200" h="1099820">
                  <a:moveTo>
                    <a:pt x="8051800" y="51308"/>
                  </a:moveTo>
                  <a:lnTo>
                    <a:pt x="8026400" y="51308"/>
                  </a:lnTo>
                  <a:lnTo>
                    <a:pt x="8026400" y="1048512"/>
                  </a:lnTo>
                  <a:lnTo>
                    <a:pt x="8051800" y="1048512"/>
                  </a:lnTo>
                  <a:lnTo>
                    <a:pt x="8051800" y="51308"/>
                  </a:lnTo>
                  <a:close/>
                </a:path>
                <a:path w="8077200" h="1099820">
                  <a:moveTo>
                    <a:pt x="8051800" y="25400"/>
                  </a:moveTo>
                  <a:lnTo>
                    <a:pt x="25400" y="25400"/>
                  </a:lnTo>
                  <a:lnTo>
                    <a:pt x="25400" y="50800"/>
                  </a:lnTo>
                  <a:lnTo>
                    <a:pt x="25400" y="1049020"/>
                  </a:lnTo>
                  <a:lnTo>
                    <a:pt x="25400" y="1074420"/>
                  </a:lnTo>
                  <a:lnTo>
                    <a:pt x="8051800" y="1074420"/>
                  </a:lnTo>
                  <a:lnTo>
                    <a:pt x="8051800" y="1049020"/>
                  </a:lnTo>
                  <a:lnTo>
                    <a:pt x="50800" y="1049020"/>
                  </a:lnTo>
                  <a:lnTo>
                    <a:pt x="50800" y="50800"/>
                  </a:lnTo>
                  <a:lnTo>
                    <a:pt x="8051800" y="50800"/>
                  </a:lnTo>
                  <a:lnTo>
                    <a:pt x="8051800" y="25400"/>
                  </a:lnTo>
                  <a:close/>
                </a:path>
                <a:path w="8077200" h="1099820">
                  <a:moveTo>
                    <a:pt x="8077200" y="13208"/>
                  </a:moveTo>
                  <a:lnTo>
                    <a:pt x="8064500" y="13208"/>
                  </a:lnTo>
                  <a:lnTo>
                    <a:pt x="8064500" y="1086612"/>
                  </a:lnTo>
                  <a:lnTo>
                    <a:pt x="8077200" y="1086612"/>
                  </a:lnTo>
                  <a:lnTo>
                    <a:pt x="8077200" y="13208"/>
                  </a:lnTo>
                  <a:close/>
                </a:path>
                <a:path w="8077200" h="1099820">
                  <a:moveTo>
                    <a:pt x="807720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1087120"/>
                  </a:lnTo>
                  <a:lnTo>
                    <a:pt x="0" y="1099820"/>
                  </a:lnTo>
                  <a:lnTo>
                    <a:pt x="8077200" y="1099820"/>
                  </a:lnTo>
                  <a:lnTo>
                    <a:pt x="8077200" y="1087120"/>
                  </a:lnTo>
                  <a:lnTo>
                    <a:pt x="12700" y="1087120"/>
                  </a:lnTo>
                  <a:lnTo>
                    <a:pt x="12700" y="12700"/>
                  </a:lnTo>
                  <a:lnTo>
                    <a:pt x="8077200" y="12700"/>
                  </a:lnTo>
                  <a:lnTo>
                    <a:pt x="807720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44293" y="1022708"/>
            <a:ext cx="7830820" cy="1304844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R="5080">
              <a:lnSpc>
                <a:spcPct val="100000"/>
              </a:lnSpc>
              <a:spcBef>
                <a:spcPts val="95"/>
              </a:spcBef>
              <a:tabLst>
                <a:tab pos="691515" algn="l"/>
                <a:tab pos="2217420" algn="l"/>
                <a:tab pos="2809875" algn="l"/>
                <a:tab pos="3383279" algn="l"/>
                <a:tab pos="4554220" algn="l"/>
                <a:tab pos="6275070" algn="l"/>
                <a:tab pos="7321550" algn="l"/>
              </a:tabLst>
            </a:pPr>
            <a:r>
              <a:rPr sz="2800" spc="-10" dirty="0">
                <a:solidFill>
                  <a:srgbClr val="0000FF"/>
                </a:solidFill>
              </a:rPr>
              <a:t>L</a:t>
            </a:r>
            <a:r>
              <a:rPr sz="2800" spc="-5" dirty="0">
                <a:solidFill>
                  <a:srgbClr val="0000FF"/>
                </a:solidFill>
              </a:rPr>
              <a:t>a</a:t>
            </a:r>
            <a:r>
              <a:rPr sz="2800" dirty="0">
                <a:solidFill>
                  <a:srgbClr val="0000FF"/>
                </a:solidFill>
              </a:rPr>
              <a:t>	</a:t>
            </a:r>
            <a:r>
              <a:rPr sz="2800" spc="-5" dirty="0">
                <a:solidFill>
                  <a:srgbClr val="CC0000"/>
                </a:solidFill>
              </a:rPr>
              <a:t>Si</a:t>
            </a:r>
            <a:r>
              <a:rPr sz="2800" spc="5" dirty="0">
                <a:solidFill>
                  <a:srgbClr val="CC0000"/>
                </a:solidFill>
              </a:rPr>
              <a:t>n</a:t>
            </a:r>
            <a:r>
              <a:rPr sz="2800" spc="-5" dirty="0">
                <a:solidFill>
                  <a:srgbClr val="CC0000"/>
                </a:solidFill>
              </a:rPr>
              <a:t>á</a:t>
            </a:r>
            <a:r>
              <a:rPr sz="2800" dirty="0">
                <a:solidFill>
                  <a:srgbClr val="CC0000"/>
                </a:solidFill>
              </a:rPr>
              <a:t>p</a:t>
            </a:r>
            <a:r>
              <a:rPr sz="2800" spc="-5" dirty="0">
                <a:solidFill>
                  <a:srgbClr val="CC0000"/>
                </a:solidFill>
              </a:rPr>
              <a:t>sis</a:t>
            </a:r>
            <a:r>
              <a:rPr sz="2800" dirty="0">
                <a:solidFill>
                  <a:srgbClr val="CC0000"/>
                </a:solidFill>
              </a:rPr>
              <a:t>	</a:t>
            </a:r>
            <a:r>
              <a:rPr sz="2800" spc="-15" dirty="0">
                <a:solidFill>
                  <a:srgbClr val="0000FF"/>
                </a:solidFill>
              </a:rPr>
              <a:t>e</a:t>
            </a:r>
            <a:r>
              <a:rPr sz="2800" spc="-5" dirty="0">
                <a:solidFill>
                  <a:srgbClr val="0000FF"/>
                </a:solidFill>
              </a:rPr>
              <a:t>s</a:t>
            </a:r>
            <a:r>
              <a:rPr sz="2800" dirty="0">
                <a:solidFill>
                  <a:srgbClr val="0000FF"/>
                </a:solidFill>
              </a:rPr>
              <a:t>	</a:t>
            </a:r>
            <a:r>
              <a:rPr sz="2800" spc="-5" dirty="0">
                <a:solidFill>
                  <a:srgbClr val="0000FF"/>
                </a:solidFill>
              </a:rPr>
              <a:t>la</a:t>
            </a:r>
            <a:r>
              <a:rPr sz="2800" dirty="0">
                <a:solidFill>
                  <a:srgbClr val="0000FF"/>
                </a:solidFill>
              </a:rPr>
              <a:t>	</a:t>
            </a:r>
            <a:r>
              <a:rPr sz="2800" spc="-5" dirty="0">
                <a:solidFill>
                  <a:srgbClr val="0000FF"/>
                </a:solidFill>
              </a:rPr>
              <a:t>u</a:t>
            </a:r>
            <a:r>
              <a:rPr sz="2800" dirty="0">
                <a:solidFill>
                  <a:srgbClr val="0000FF"/>
                </a:solidFill>
              </a:rPr>
              <a:t>n</a:t>
            </a:r>
            <a:r>
              <a:rPr sz="2800" spc="-5" dirty="0">
                <a:solidFill>
                  <a:srgbClr val="0000FF"/>
                </a:solidFill>
              </a:rPr>
              <a:t>i</a:t>
            </a:r>
            <a:r>
              <a:rPr sz="2800" dirty="0">
                <a:solidFill>
                  <a:srgbClr val="0000FF"/>
                </a:solidFill>
              </a:rPr>
              <a:t>ó</a:t>
            </a:r>
            <a:r>
              <a:rPr sz="2800" spc="-5" dirty="0">
                <a:solidFill>
                  <a:srgbClr val="0000FF"/>
                </a:solidFill>
              </a:rPr>
              <a:t>n</a:t>
            </a:r>
            <a:r>
              <a:rPr sz="2800" dirty="0">
                <a:solidFill>
                  <a:srgbClr val="0000FF"/>
                </a:solidFill>
              </a:rPr>
              <a:t>	</a:t>
            </a:r>
            <a:r>
              <a:rPr sz="2800" spc="-5" dirty="0">
                <a:solidFill>
                  <a:srgbClr val="0000FF"/>
                </a:solidFill>
              </a:rPr>
              <a:t>f</a:t>
            </a:r>
            <a:r>
              <a:rPr sz="2800" dirty="0">
                <a:solidFill>
                  <a:srgbClr val="0000FF"/>
                </a:solidFill>
              </a:rPr>
              <a:t>u</a:t>
            </a:r>
            <a:r>
              <a:rPr sz="2800" spc="-5" dirty="0">
                <a:solidFill>
                  <a:srgbClr val="0000FF"/>
                </a:solidFill>
              </a:rPr>
              <a:t>nci</a:t>
            </a:r>
            <a:r>
              <a:rPr sz="2800" dirty="0">
                <a:solidFill>
                  <a:srgbClr val="0000FF"/>
                </a:solidFill>
              </a:rPr>
              <a:t>o</a:t>
            </a:r>
            <a:r>
              <a:rPr sz="2800" spc="-5" dirty="0">
                <a:solidFill>
                  <a:srgbClr val="0000FF"/>
                </a:solidFill>
              </a:rPr>
              <a:t>n</a:t>
            </a:r>
            <a:r>
              <a:rPr sz="2800" dirty="0">
                <a:solidFill>
                  <a:srgbClr val="0000FF"/>
                </a:solidFill>
              </a:rPr>
              <a:t>a</a:t>
            </a:r>
            <a:r>
              <a:rPr sz="2800" spc="-5" dirty="0">
                <a:solidFill>
                  <a:srgbClr val="0000FF"/>
                </a:solidFill>
              </a:rPr>
              <a:t>l</a:t>
            </a:r>
            <a:r>
              <a:rPr sz="2800" dirty="0">
                <a:solidFill>
                  <a:srgbClr val="0000FF"/>
                </a:solidFill>
              </a:rPr>
              <a:t>	</a:t>
            </a:r>
            <a:r>
              <a:rPr sz="2800" spc="-5" dirty="0">
                <a:solidFill>
                  <a:srgbClr val="0000FF"/>
                </a:solidFill>
              </a:rPr>
              <a:t>entre</a:t>
            </a:r>
            <a:r>
              <a:rPr sz="2800" dirty="0">
                <a:solidFill>
                  <a:srgbClr val="0000FF"/>
                </a:solidFill>
              </a:rPr>
              <a:t>	dos </a:t>
            </a:r>
            <a:r>
              <a:rPr sz="2800" i="1" dirty="0">
                <a:solidFill>
                  <a:srgbClr val="0000FF"/>
                </a:solidFill>
              </a:rPr>
              <a:t> </a:t>
            </a:r>
            <a:r>
              <a:rPr sz="2800" i="1" spc="-5" dirty="0">
                <a:solidFill>
                  <a:srgbClr val="0000FF"/>
                </a:solidFill>
              </a:rPr>
              <a:t>neuronas, </a:t>
            </a:r>
            <a:r>
              <a:rPr sz="2800" i="1" dirty="0">
                <a:solidFill>
                  <a:srgbClr val="0000FF"/>
                </a:solidFill>
              </a:rPr>
              <a:t>que </a:t>
            </a:r>
            <a:r>
              <a:rPr sz="2800" i="1" spc="-5" dirty="0">
                <a:solidFill>
                  <a:srgbClr val="0000FF"/>
                </a:solidFill>
              </a:rPr>
              <a:t>permite </a:t>
            </a:r>
            <a:r>
              <a:rPr sz="2800" i="1" spc="-10" dirty="0">
                <a:solidFill>
                  <a:srgbClr val="0000FF"/>
                </a:solidFill>
              </a:rPr>
              <a:t>el </a:t>
            </a:r>
            <a:r>
              <a:rPr sz="2800" i="1" dirty="0">
                <a:solidFill>
                  <a:srgbClr val="0000FF"/>
                </a:solidFill>
              </a:rPr>
              <a:t>paso </a:t>
            </a:r>
            <a:r>
              <a:rPr sz="2800" i="1" spc="-5" dirty="0">
                <a:solidFill>
                  <a:srgbClr val="0000FF"/>
                </a:solidFill>
              </a:rPr>
              <a:t>del impulso</a:t>
            </a:r>
            <a:r>
              <a:rPr sz="2800" i="1" spc="10" dirty="0">
                <a:solidFill>
                  <a:srgbClr val="0000FF"/>
                </a:solidFill>
              </a:rPr>
              <a:t> </a:t>
            </a:r>
            <a:r>
              <a:rPr sz="2800" i="1" spc="-5" dirty="0">
                <a:solidFill>
                  <a:srgbClr val="0000FF"/>
                </a:solidFill>
              </a:rPr>
              <a:t>nervioso</a:t>
            </a:r>
            <a:endParaRPr sz="2800" dirty="0"/>
          </a:p>
        </p:txBody>
      </p:sp>
      <p:sp>
        <p:nvSpPr>
          <p:cNvPr id="6" name="object 6"/>
          <p:cNvSpPr txBox="1"/>
          <p:nvPr/>
        </p:nvSpPr>
        <p:spPr>
          <a:xfrm>
            <a:off x="2620468" y="3910660"/>
            <a:ext cx="1251585" cy="114427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 marR="5080" indent="2540" algn="ctr">
              <a:lnSpc>
                <a:spcPct val="81100"/>
              </a:lnSpc>
              <a:spcBef>
                <a:spcPts val="730"/>
              </a:spcBef>
            </a:pPr>
            <a:r>
              <a:rPr sz="2800" b="1" i="1" spc="-25" dirty="0">
                <a:solidFill>
                  <a:srgbClr val="000066"/>
                </a:solidFill>
                <a:latin typeface="Times New Roman"/>
                <a:cs typeface="Times New Roman"/>
              </a:rPr>
              <a:t>Tipos  </a:t>
            </a:r>
            <a:r>
              <a:rPr sz="2800" b="1" i="1" spc="-5" dirty="0">
                <a:solidFill>
                  <a:srgbClr val="000066"/>
                </a:solidFill>
                <a:latin typeface="Times New Roman"/>
                <a:cs typeface="Times New Roman"/>
              </a:rPr>
              <a:t>De  Si</a:t>
            </a:r>
            <a:r>
              <a:rPr sz="2800" b="1" i="1" spc="5" dirty="0">
                <a:solidFill>
                  <a:srgbClr val="000066"/>
                </a:solidFill>
                <a:latin typeface="Times New Roman"/>
                <a:cs typeface="Times New Roman"/>
              </a:rPr>
              <a:t>n</a:t>
            </a:r>
            <a:r>
              <a:rPr sz="2800" b="1" i="1" spc="-5" dirty="0">
                <a:solidFill>
                  <a:srgbClr val="000066"/>
                </a:solidFill>
                <a:latin typeface="Times New Roman"/>
                <a:cs typeface="Times New Roman"/>
              </a:rPr>
              <a:t>á</a:t>
            </a:r>
            <a:r>
              <a:rPr sz="2800" b="1" i="1" dirty="0">
                <a:solidFill>
                  <a:srgbClr val="000066"/>
                </a:solidFill>
                <a:latin typeface="Times New Roman"/>
                <a:cs typeface="Times New Roman"/>
              </a:rPr>
              <a:t>p</a:t>
            </a:r>
            <a:r>
              <a:rPr sz="2800" b="1" i="1" spc="-5" dirty="0">
                <a:solidFill>
                  <a:srgbClr val="000066"/>
                </a:solidFill>
                <a:latin typeface="Times New Roman"/>
                <a:cs typeface="Times New Roman"/>
              </a:rPr>
              <a:t>sis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62805" y="3051810"/>
            <a:ext cx="228600" cy="3276600"/>
          </a:xfrm>
          <a:custGeom>
            <a:avLst/>
            <a:gdLst/>
            <a:ahLst/>
            <a:cxnLst/>
            <a:rect l="l" t="t" r="r" b="b"/>
            <a:pathLst>
              <a:path w="228600" h="3276600">
                <a:moveTo>
                  <a:pt x="228600" y="3276600"/>
                </a:moveTo>
                <a:lnTo>
                  <a:pt x="178336" y="3248846"/>
                </a:lnTo>
                <a:lnTo>
                  <a:pt x="157114" y="3216613"/>
                </a:lnTo>
                <a:lnTo>
                  <a:pt x="139412" y="3174328"/>
                </a:lnTo>
                <a:lnTo>
                  <a:pt x="125918" y="3123629"/>
                </a:lnTo>
                <a:lnTo>
                  <a:pt x="117319" y="3066157"/>
                </a:lnTo>
                <a:lnTo>
                  <a:pt x="114300" y="3003550"/>
                </a:lnTo>
                <a:lnTo>
                  <a:pt x="114300" y="1911350"/>
                </a:lnTo>
                <a:lnTo>
                  <a:pt x="111280" y="1848758"/>
                </a:lnTo>
                <a:lnTo>
                  <a:pt x="102681" y="1791292"/>
                </a:lnTo>
                <a:lnTo>
                  <a:pt x="89187" y="1740593"/>
                </a:lnTo>
                <a:lnTo>
                  <a:pt x="71485" y="1698302"/>
                </a:lnTo>
                <a:lnTo>
                  <a:pt x="50263" y="1666062"/>
                </a:lnTo>
                <a:lnTo>
                  <a:pt x="0" y="1638300"/>
                </a:lnTo>
                <a:lnTo>
                  <a:pt x="26205" y="1631085"/>
                </a:lnTo>
                <a:lnTo>
                  <a:pt x="71485" y="1578297"/>
                </a:lnTo>
                <a:lnTo>
                  <a:pt x="89187" y="1536006"/>
                </a:lnTo>
                <a:lnTo>
                  <a:pt x="102681" y="1485307"/>
                </a:lnTo>
                <a:lnTo>
                  <a:pt x="111280" y="1427841"/>
                </a:lnTo>
                <a:lnTo>
                  <a:pt x="114300" y="1365250"/>
                </a:lnTo>
                <a:lnTo>
                  <a:pt x="114300" y="273050"/>
                </a:lnTo>
                <a:lnTo>
                  <a:pt x="117319" y="210458"/>
                </a:lnTo>
                <a:lnTo>
                  <a:pt x="125918" y="152992"/>
                </a:lnTo>
                <a:lnTo>
                  <a:pt x="139412" y="102293"/>
                </a:lnTo>
                <a:lnTo>
                  <a:pt x="157114" y="60002"/>
                </a:lnTo>
                <a:lnTo>
                  <a:pt x="178336" y="27762"/>
                </a:lnTo>
                <a:lnTo>
                  <a:pt x="202394" y="7214"/>
                </a:lnTo>
                <a:lnTo>
                  <a:pt x="228600" y="0"/>
                </a:lnTo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622674" y="3217291"/>
            <a:ext cx="509587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2800" b="1" i="1" spc="-5" dirty="0">
                <a:solidFill>
                  <a:srgbClr val="FF00FF"/>
                </a:solidFill>
                <a:latin typeface="Times New Roman"/>
                <a:cs typeface="Times New Roman"/>
              </a:rPr>
              <a:t>Sinápsis Eléctricas: Flujo de iones  entre neuronas -</a:t>
            </a:r>
            <a:r>
              <a:rPr sz="2800" b="1" i="1" spc="15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sz="2800" b="1" i="1" spc="-5" dirty="0">
                <a:solidFill>
                  <a:srgbClr val="FF00FF"/>
                </a:solidFill>
                <a:latin typeface="Times New Roman"/>
                <a:cs typeface="Times New Roman"/>
              </a:rPr>
              <a:t>invertebrados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98874" y="4890896"/>
            <a:ext cx="27387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i="1" spc="-5" dirty="0">
                <a:solidFill>
                  <a:srgbClr val="FF33CC"/>
                </a:solidFill>
                <a:latin typeface="Times New Roman"/>
                <a:cs typeface="Times New Roman"/>
              </a:rPr>
              <a:t>Sinápsis</a:t>
            </a:r>
            <a:r>
              <a:rPr sz="2800" b="1" i="1" spc="-60" dirty="0">
                <a:solidFill>
                  <a:srgbClr val="FF33CC"/>
                </a:solidFill>
                <a:latin typeface="Times New Roman"/>
                <a:cs typeface="Times New Roman"/>
              </a:rPr>
              <a:t> </a:t>
            </a:r>
            <a:r>
              <a:rPr sz="2800" b="1" i="1" spc="-5" dirty="0">
                <a:solidFill>
                  <a:srgbClr val="FF33CC"/>
                </a:solidFill>
                <a:latin typeface="Times New Roman"/>
                <a:cs typeface="Times New Roman"/>
              </a:rPr>
              <a:t>Químicas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0207" y="909827"/>
              <a:ext cx="8587740" cy="53279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1632" y="881252"/>
              <a:ext cx="8644890" cy="5385435"/>
            </a:xfrm>
            <a:custGeom>
              <a:avLst/>
              <a:gdLst/>
              <a:ahLst/>
              <a:cxnLst/>
              <a:rect l="l" t="t" r="r" b="b"/>
              <a:pathLst>
                <a:path w="8644890" h="5385435">
                  <a:moveTo>
                    <a:pt x="0" y="5385054"/>
                  </a:moveTo>
                  <a:lnTo>
                    <a:pt x="8644890" y="5385054"/>
                  </a:lnTo>
                  <a:lnTo>
                    <a:pt x="8644890" y="0"/>
                  </a:lnTo>
                  <a:lnTo>
                    <a:pt x="0" y="0"/>
                  </a:lnTo>
                  <a:lnTo>
                    <a:pt x="0" y="5385054"/>
                  </a:lnTo>
                  <a:close/>
                </a:path>
              </a:pathLst>
            </a:custGeom>
            <a:ln w="571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6615" y="763523"/>
              <a:ext cx="8319516" cy="57637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8040" y="734948"/>
              <a:ext cx="8376920" cy="5821045"/>
            </a:xfrm>
            <a:custGeom>
              <a:avLst/>
              <a:gdLst/>
              <a:ahLst/>
              <a:cxnLst/>
              <a:rect l="l" t="t" r="r" b="b"/>
              <a:pathLst>
                <a:path w="8376920" h="5821045">
                  <a:moveTo>
                    <a:pt x="0" y="5820918"/>
                  </a:moveTo>
                  <a:lnTo>
                    <a:pt x="8376666" y="5820918"/>
                  </a:lnTo>
                  <a:lnTo>
                    <a:pt x="8376666" y="0"/>
                  </a:lnTo>
                  <a:lnTo>
                    <a:pt x="0" y="0"/>
                  </a:lnTo>
                  <a:lnTo>
                    <a:pt x="0" y="5820918"/>
                  </a:lnTo>
                  <a:close/>
                </a:path>
              </a:pathLst>
            </a:custGeom>
            <a:ln w="571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79676" y="1629155"/>
              <a:ext cx="4876800" cy="47548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51101" y="1600580"/>
              <a:ext cx="4933950" cy="4812030"/>
            </a:xfrm>
            <a:custGeom>
              <a:avLst/>
              <a:gdLst/>
              <a:ahLst/>
              <a:cxnLst/>
              <a:rect l="l" t="t" r="r" b="b"/>
              <a:pathLst>
                <a:path w="4933950" h="4812030">
                  <a:moveTo>
                    <a:pt x="0" y="4812030"/>
                  </a:moveTo>
                  <a:lnTo>
                    <a:pt x="4933950" y="4812030"/>
                  </a:lnTo>
                  <a:lnTo>
                    <a:pt x="4933950" y="0"/>
                  </a:lnTo>
                  <a:lnTo>
                    <a:pt x="0" y="0"/>
                  </a:lnTo>
                  <a:lnTo>
                    <a:pt x="0" y="4812030"/>
                  </a:lnTo>
                  <a:close/>
                </a:path>
              </a:pathLst>
            </a:custGeom>
            <a:ln w="571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738498" y="640208"/>
            <a:ext cx="4613910" cy="51371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none" dirty="0">
                <a:solidFill>
                  <a:srgbClr val="CC0000"/>
                </a:solidFill>
              </a:rPr>
              <a:t>Sinápsis y</a:t>
            </a:r>
            <a:r>
              <a:rPr u="none" spc="-85" dirty="0">
                <a:solidFill>
                  <a:srgbClr val="CC0000"/>
                </a:solidFill>
              </a:rPr>
              <a:t> </a:t>
            </a:r>
            <a:r>
              <a:rPr u="none" dirty="0">
                <a:solidFill>
                  <a:srgbClr val="CC0000"/>
                </a:solidFill>
              </a:rPr>
              <a:t>neurotransmisor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6496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67351" y="443180"/>
            <a:ext cx="3710940" cy="51371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53235" algn="l"/>
              </a:tabLst>
            </a:pPr>
            <a:r>
              <a:rPr u="none" dirty="0">
                <a:solidFill>
                  <a:srgbClr val="CC0000"/>
                </a:solidFill>
              </a:rPr>
              <a:t>Circuitos	Neuronales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760851" y="956895"/>
            <a:ext cx="7123940" cy="5599683"/>
            <a:chOff x="1562861" y="1643633"/>
            <a:chExt cx="6210300" cy="5041900"/>
          </a:xfrm>
        </p:grpSpPr>
        <p:sp>
          <p:nvSpPr>
            <p:cNvPr id="5" name="object 5"/>
            <p:cNvSpPr/>
            <p:nvPr/>
          </p:nvSpPr>
          <p:spPr>
            <a:xfrm>
              <a:off x="1620011" y="1700783"/>
              <a:ext cx="6095999" cy="49270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91436" y="1672208"/>
              <a:ext cx="6153150" cy="4984750"/>
            </a:xfrm>
            <a:custGeom>
              <a:avLst/>
              <a:gdLst/>
              <a:ahLst/>
              <a:cxnLst/>
              <a:rect l="l" t="t" r="r" b="b"/>
              <a:pathLst>
                <a:path w="6153150" h="4984750">
                  <a:moveTo>
                    <a:pt x="0" y="4984242"/>
                  </a:moveTo>
                  <a:lnTo>
                    <a:pt x="6153149" y="4984242"/>
                  </a:lnTo>
                  <a:lnTo>
                    <a:pt x="6153149" y="0"/>
                  </a:lnTo>
                  <a:lnTo>
                    <a:pt x="0" y="0"/>
                  </a:lnTo>
                  <a:lnTo>
                    <a:pt x="0" y="4984242"/>
                  </a:lnTo>
                  <a:close/>
                </a:path>
              </a:pathLst>
            </a:custGeom>
            <a:ln w="571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11679" y="548640"/>
              <a:ext cx="5120640" cy="54452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1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74443" y="1527125"/>
            <a:ext cx="6993255" cy="941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Función Sensitiva</a:t>
            </a:r>
            <a:r>
              <a:rPr sz="2000" dirty="0">
                <a:latin typeface="Arial"/>
                <a:cs typeface="Arial"/>
              </a:rPr>
              <a:t>: Percibe estímulos desde medio externo o  interno. El S. Nervioso es capaz de, captar energía</a:t>
            </a:r>
            <a:r>
              <a:rPr sz="2000" spc="-2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mecánica,  luminosa, sonora, o incluso energía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eléctrica.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473452" y="2520696"/>
            <a:ext cx="5303520" cy="4095115"/>
            <a:chOff x="949452" y="2520695"/>
            <a:chExt cx="5303520" cy="4095115"/>
          </a:xfrm>
        </p:grpSpPr>
        <p:sp>
          <p:nvSpPr>
            <p:cNvPr id="5" name="object 5"/>
            <p:cNvSpPr/>
            <p:nvPr/>
          </p:nvSpPr>
          <p:spPr>
            <a:xfrm>
              <a:off x="949452" y="2520695"/>
              <a:ext cx="2951988" cy="25389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01212" y="4098035"/>
              <a:ext cx="2651760" cy="25176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574442" y="625857"/>
            <a:ext cx="686308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Funcionamiento del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Sistema</a:t>
            </a:r>
            <a:r>
              <a:rPr sz="32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Nervioso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1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09266" y="1233933"/>
            <a:ext cx="9321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Fun</a:t>
            </a:r>
            <a:r>
              <a:rPr sz="2000" spc="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ión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22143" y="1233933"/>
            <a:ext cx="33026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tabLst>
                <a:tab pos="1585595" algn="l"/>
                <a:tab pos="3005455" algn="l"/>
              </a:tabLst>
            </a:pPr>
            <a:r>
              <a:rPr sz="2000" spc="-2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nt</a:t>
            </a:r>
            <a:r>
              <a:rPr sz="2000" spc="-1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gr</a:t>
            </a: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000" spc="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:	</a:t>
            </a:r>
            <a:r>
              <a:rPr sz="2000" spc="-10" dirty="0">
                <a:latin typeface="Arial"/>
                <a:cs typeface="Arial"/>
              </a:rPr>
              <a:t>Ca</a:t>
            </a:r>
            <a:r>
              <a:rPr sz="2000" dirty="0">
                <a:latin typeface="Arial"/>
                <a:cs typeface="Arial"/>
              </a:rPr>
              <a:t>pa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id</a:t>
            </a:r>
            <a:r>
              <a:rPr sz="2000" spc="-10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d	de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09267" y="1538733"/>
            <a:ext cx="44151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recibir y procesas </a:t>
            </a:r>
            <a:r>
              <a:rPr sz="2000" spc="-5" dirty="0">
                <a:latin typeface="Arial"/>
                <a:cs typeface="Arial"/>
              </a:rPr>
              <a:t>información.</a:t>
            </a:r>
            <a:r>
              <a:rPr sz="2000" spc="7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Alguna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09266" y="1843533"/>
            <a:ext cx="29387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tabLst>
                <a:tab pos="798830" algn="l"/>
                <a:tab pos="2417445" algn="l"/>
              </a:tabLst>
            </a:pP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	al</a:t>
            </a:r>
            <a:r>
              <a:rPr sz="2000" spc="-1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acena	</a:t>
            </a:r>
            <a:r>
              <a:rPr sz="2000" spc="-10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ara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37352" y="1843533"/>
            <a:ext cx="9867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despu</a:t>
            </a:r>
            <a:r>
              <a:rPr sz="2000" spc="-10" dirty="0">
                <a:latin typeface="Arial"/>
                <a:cs typeface="Arial"/>
              </a:rPr>
              <a:t>é</a:t>
            </a:r>
            <a:r>
              <a:rPr sz="2000" dirty="0"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09267" y="2148333"/>
            <a:ext cx="27793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recuperarla, </a:t>
            </a:r>
            <a:r>
              <a:rPr sz="2000" spc="-5" dirty="0">
                <a:latin typeface="Arial"/>
                <a:cs typeface="Arial"/>
              </a:rPr>
              <a:t>la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memoria.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958584" y="757428"/>
            <a:ext cx="3091180" cy="5038725"/>
            <a:chOff x="5434584" y="757427"/>
            <a:chExt cx="3091180" cy="5038725"/>
          </a:xfrm>
        </p:grpSpPr>
        <p:sp>
          <p:nvSpPr>
            <p:cNvPr id="10" name="object 10"/>
            <p:cNvSpPr/>
            <p:nvPr/>
          </p:nvSpPr>
          <p:spPr>
            <a:xfrm>
              <a:off x="5434584" y="757427"/>
              <a:ext cx="3014471" cy="20132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34584" y="3784092"/>
              <a:ext cx="3090671" cy="20116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465019" y="3811016"/>
            <a:ext cx="116967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Función  </a:t>
            </a:r>
            <a:r>
              <a:rPr sz="2000" dirty="0">
                <a:latin typeface="Arial"/>
                <a:cs typeface="Arial"/>
              </a:rPr>
              <a:t>resp</a:t>
            </a:r>
            <a:r>
              <a:rPr sz="2000" spc="-10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nd</a:t>
            </a:r>
            <a:r>
              <a:rPr sz="2000" spc="-10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45229" y="3811016"/>
            <a:ext cx="88646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spcBef>
                <a:spcPts val="100"/>
              </a:spcBef>
            </a:pPr>
            <a:r>
              <a:rPr sz="2000" spc="-15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ot</a:t>
            </a:r>
            <a:r>
              <a:rPr sz="2000" spc="-1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000" spc="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R="40005" algn="r"/>
            <a:r>
              <a:rPr sz="2000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te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79923" y="3811016"/>
            <a:ext cx="1898014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603375" algn="l"/>
              </a:tabLst>
            </a:pPr>
            <a:r>
              <a:rPr sz="2000" dirty="0">
                <a:latin typeface="Arial"/>
                <a:cs typeface="Arial"/>
              </a:rPr>
              <a:t>Ca</a:t>
            </a:r>
            <a:r>
              <a:rPr sz="2000" spc="-20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idad	</a:t>
            </a:r>
            <a:r>
              <a:rPr sz="2000" spc="-15" dirty="0">
                <a:latin typeface="Arial"/>
                <a:cs typeface="Arial"/>
              </a:rPr>
              <a:t>de</a:t>
            </a:r>
            <a:endParaRPr sz="2000">
              <a:latin typeface="Arial"/>
              <a:cs typeface="Arial"/>
            </a:endParaRPr>
          </a:p>
          <a:p>
            <a:pPr marL="65405">
              <a:tabLst>
                <a:tab pos="1617345" algn="l"/>
              </a:tabLst>
            </a:pPr>
            <a:r>
              <a:rPr sz="2000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25" dirty="0">
                <a:latin typeface="Arial"/>
                <a:cs typeface="Arial"/>
              </a:rPr>
              <a:t>í</a:t>
            </a:r>
            <a:r>
              <a:rPr sz="2000" dirty="0">
                <a:latin typeface="Arial"/>
                <a:cs typeface="Arial"/>
              </a:rPr>
              <a:t>mul</a:t>
            </a:r>
            <a:r>
              <a:rPr sz="2000" spc="-10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s	</a:t>
            </a:r>
            <a:r>
              <a:rPr sz="2000" spc="-10" dirty="0">
                <a:latin typeface="Arial"/>
                <a:cs typeface="Arial"/>
              </a:rPr>
              <a:t>ya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65020" y="4420616"/>
            <a:ext cx="441515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procesados, otorgando </a:t>
            </a:r>
            <a:r>
              <a:rPr sz="2000" dirty="0">
                <a:latin typeface="Arial"/>
                <a:cs typeface="Arial"/>
              </a:rPr>
              <a:t>un </a:t>
            </a:r>
            <a:r>
              <a:rPr sz="2000" spc="-5" dirty="0">
                <a:latin typeface="Arial"/>
                <a:cs typeface="Arial"/>
              </a:rPr>
              <a:t>movimiento  </a:t>
            </a:r>
            <a:r>
              <a:rPr sz="2000" dirty="0">
                <a:latin typeface="Arial"/>
                <a:cs typeface="Arial"/>
              </a:rPr>
              <a:t>muscular o secreción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glandular.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1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37866" y="248275"/>
            <a:ext cx="6706234" cy="1367682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i="0" u="none" dirty="0">
                <a:solidFill>
                  <a:srgbClr val="001F5F"/>
                </a:solidFill>
                <a:latin typeface="Arial"/>
                <a:cs typeface="Arial"/>
              </a:rPr>
              <a:t>Diversos </a:t>
            </a:r>
            <a:r>
              <a:rPr spc="-5" dirty="0">
                <a:solidFill>
                  <a:srgbClr val="001F5F"/>
                </a:solidFill>
                <a:latin typeface="Arial"/>
                <a:cs typeface="Arial"/>
              </a:rPr>
              <a:t>tipos </a:t>
            </a:r>
            <a:r>
              <a:rPr b="0" i="0" u="none" dirty="0">
                <a:solidFill>
                  <a:srgbClr val="001F5F"/>
                </a:solidFill>
                <a:latin typeface="Arial"/>
                <a:cs typeface="Arial"/>
              </a:rPr>
              <a:t>de sistemas</a:t>
            </a:r>
            <a:r>
              <a:rPr spc="-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b="0" i="0" u="none" dirty="0">
                <a:solidFill>
                  <a:srgbClr val="001F5F"/>
                </a:solidFill>
                <a:latin typeface="Arial"/>
                <a:cs typeface="Arial"/>
              </a:rPr>
              <a:t>nerviosos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45765" y="2128851"/>
            <a:ext cx="32321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Sistema </a:t>
            </a: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nervioso 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de red</a:t>
            </a:r>
            <a:r>
              <a:rPr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difusa:</a:t>
            </a:r>
            <a:endParaRPr>
              <a:latin typeface="Arial"/>
              <a:cs typeface="Arial"/>
            </a:endParaRPr>
          </a:p>
          <a:p>
            <a:pPr marL="12700">
              <a:spcBef>
                <a:spcPts val="5"/>
              </a:spcBef>
            </a:pPr>
            <a:r>
              <a:rPr spc="-5" dirty="0">
                <a:latin typeface="Arial"/>
                <a:cs typeface="Arial"/>
              </a:rPr>
              <a:t>protoneuronas</a:t>
            </a:r>
            <a:endParaRPr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550152" y="1424939"/>
            <a:ext cx="3048000" cy="4616450"/>
            <a:chOff x="5026152" y="1424939"/>
            <a:chExt cx="3048000" cy="4616450"/>
          </a:xfrm>
        </p:grpSpPr>
        <p:sp>
          <p:nvSpPr>
            <p:cNvPr id="6" name="object 6"/>
            <p:cNvSpPr/>
            <p:nvPr/>
          </p:nvSpPr>
          <p:spPr>
            <a:xfrm>
              <a:off x="5027676" y="1424939"/>
              <a:ext cx="2883407" cy="17327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026152" y="4308347"/>
              <a:ext cx="3048000" cy="17327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520492" y="3912489"/>
            <a:ext cx="3911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Sistema nervioso cordal: </a:t>
            </a:r>
            <a:r>
              <a:rPr spc="-5" dirty="0">
                <a:latin typeface="Arial"/>
                <a:cs typeface="Arial"/>
              </a:rPr>
              <a:t>presentes en  platelmintos. Con ganglios</a:t>
            </a:r>
            <a:r>
              <a:rPr spc="2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anteriores.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1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18918" y="935229"/>
            <a:ext cx="221805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  <a:tabLst>
                <a:tab pos="1341755" algn="l"/>
              </a:tabLst>
            </a:pP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Sist</a:t>
            </a:r>
            <a:r>
              <a:rPr spc="-1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ma	n</a:t>
            </a:r>
            <a:r>
              <a:rPr spc="-1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rvi</a:t>
            </a:r>
            <a:r>
              <a:rPr spc="-1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pc="1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o  ganglionar:  </a:t>
            </a:r>
            <a:r>
              <a:rPr spc="-5" dirty="0">
                <a:latin typeface="Arial"/>
                <a:cs typeface="Arial"/>
              </a:rPr>
              <a:t>invertebrados  (gusanos,  crustáceos,  miriápodos)</a:t>
            </a:r>
            <a:endParaRPr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406396" y="3255264"/>
            <a:ext cx="7461884" cy="2567940"/>
            <a:chOff x="882396" y="3255264"/>
            <a:chExt cx="7461884" cy="2567940"/>
          </a:xfrm>
        </p:grpSpPr>
        <p:sp>
          <p:nvSpPr>
            <p:cNvPr id="5" name="object 5"/>
            <p:cNvSpPr/>
            <p:nvPr/>
          </p:nvSpPr>
          <p:spPr>
            <a:xfrm>
              <a:off x="882396" y="3346704"/>
              <a:ext cx="3165348" cy="24765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15484" y="3255264"/>
              <a:ext cx="3328416" cy="25679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62200" y="683761"/>
            <a:ext cx="8305800" cy="84382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4215765" marR="5080">
              <a:lnSpc>
                <a:spcPct val="100000"/>
              </a:lnSpc>
              <a:spcBef>
                <a:spcPts val="100"/>
              </a:spcBef>
            </a:pPr>
            <a:r>
              <a:rPr sz="1800" b="0" i="0" u="none" spc="-5" dirty="0">
                <a:latin typeface="Arial"/>
                <a:cs typeface="Arial"/>
              </a:rPr>
              <a:t>Sistema nervioso </a:t>
            </a:r>
            <a:r>
              <a:rPr sz="1800" b="0" i="0" u="none" spc="-10" dirty="0">
                <a:latin typeface="Arial"/>
                <a:cs typeface="Arial"/>
              </a:rPr>
              <a:t>anular:  </a:t>
            </a:r>
            <a:r>
              <a:rPr sz="1800" b="0" i="0" u="none" spc="-5" dirty="0">
                <a:solidFill>
                  <a:srgbClr val="000000"/>
                </a:solidFill>
                <a:latin typeface="Arial"/>
                <a:cs typeface="Arial"/>
              </a:rPr>
              <a:t>equinodermos (erizos,  estrellas de </a:t>
            </a:r>
            <a:r>
              <a:rPr sz="1800" b="0" i="0" u="none" dirty="0">
                <a:solidFill>
                  <a:srgbClr val="000000"/>
                </a:solidFill>
                <a:latin typeface="Arial"/>
                <a:cs typeface="Arial"/>
              </a:rPr>
              <a:t>mar)  </a:t>
            </a:r>
            <a:r>
              <a:rPr sz="1800" b="0" i="0" u="none" spc="-5" dirty="0">
                <a:solidFill>
                  <a:srgbClr val="000000"/>
                </a:solidFill>
                <a:latin typeface="Arial"/>
                <a:cs typeface="Arial"/>
              </a:rPr>
              <a:t>Presentan anillo  nervioso.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1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38270" y="935228"/>
            <a:ext cx="2641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Sistema Nervioso</a:t>
            </a:r>
            <a:r>
              <a:rPr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pc="-15" dirty="0">
                <a:solidFill>
                  <a:srgbClr val="FF0000"/>
                </a:solidFill>
                <a:latin typeface="Arial"/>
                <a:cs typeface="Arial"/>
              </a:rPr>
              <a:t>Tubular</a:t>
            </a:r>
            <a:endParaRPr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91000" y="1905000"/>
            <a:ext cx="3810000" cy="304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88995" y="5284470"/>
            <a:ext cx="29076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pc="-5" dirty="0">
                <a:latin typeface="Arial"/>
                <a:cs typeface="Arial"/>
              </a:rPr>
              <a:t>Sistema Nervioso Central  Sistema Nervioso</a:t>
            </a:r>
            <a:r>
              <a:rPr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Periférico.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4541" y="861053"/>
            <a:ext cx="6275070" cy="3821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2428240" marR="5080" indent="-2416175">
              <a:lnSpc>
                <a:spcPct val="100000"/>
              </a:lnSpc>
              <a:spcBef>
                <a:spcPts val="100"/>
              </a:spcBef>
              <a:tabLst>
                <a:tab pos="2503805" algn="l"/>
                <a:tab pos="3255010" algn="l"/>
                <a:tab pos="4712970" algn="l"/>
              </a:tabLst>
            </a:pPr>
            <a:endParaRPr sz="2400" dirty="0"/>
          </a:p>
        </p:txBody>
      </p:sp>
      <p:grpSp>
        <p:nvGrpSpPr>
          <p:cNvPr id="3" name="object 3"/>
          <p:cNvGrpSpPr/>
          <p:nvPr/>
        </p:nvGrpSpPr>
        <p:grpSpPr>
          <a:xfrm>
            <a:off x="3261487" y="1382267"/>
            <a:ext cx="3420745" cy="4648200"/>
            <a:chOff x="1737486" y="1382267"/>
            <a:chExt cx="3420745" cy="4648200"/>
          </a:xfrm>
        </p:grpSpPr>
        <p:sp>
          <p:nvSpPr>
            <p:cNvPr id="4" name="object 4"/>
            <p:cNvSpPr/>
            <p:nvPr/>
          </p:nvSpPr>
          <p:spPr>
            <a:xfrm>
              <a:off x="3701795" y="1382267"/>
              <a:ext cx="1456181" cy="6629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53361" y="2356865"/>
              <a:ext cx="228600" cy="3657600"/>
            </a:xfrm>
            <a:custGeom>
              <a:avLst/>
              <a:gdLst/>
              <a:ahLst/>
              <a:cxnLst/>
              <a:rect l="l" t="t" r="r" b="b"/>
              <a:pathLst>
                <a:path w="228600" h="3657600">
                  <a:moveTo>
                    <a:pt x="228600" y="3657600"/>
                  </a:moveTo>
                  <a:lnTo>
                    <a:pt x="178336" y="3626620"/>
                  </a:lnTo>
                  <a:lnTo>
                    <a:pt x="157114" y="3590639"/>
                  </a:lnTo>
                  <a:lnTo>
                    <a:pt x="139412" y="3543437"/>
                  </a:lnTo>
                  <a:lnTo>
                    <a:pt x="125918" y="3486844"/>
                  </a:lnTo>
                  <a:lnTo>
                    <a:pt x="117319" y="3422688"/>
                  </a:lnTo>
                  <a:lnTo>
                    <a:pt x="114300" y="3352800"/>
                  </a:lnTo>
                  <a:lnTo>
                    <a:pt x="114300" y="2133600"/>
                  </a:lnTo>
                  <a:lnTo>
                    <a:pt x="111280" y="2063731"/>
                  </a:lnTo>
                  <a:lnTo>
                    <a:pt x="102681" y="1999583"/>
                  </a:lnTo>
                  <a:lnTo>
                    <a:pt x="89187" y="1942988"/>
                  </a:lnTo>
                  <a:lnTo>
                    <a:pt x="71485" y="1895780"/>
                  </a:lnTo>
                  <a:lnTo>
                    <a:pt x="50263" y="1859790"/>
                  </a:lnTo>
                  <a:lnTo>
                    <a:pt x="0" y="1828800"/>
                  </a:lnTo>
                  <a:lnTo>
                    <a:pt x="26205" y="1820746"/>
                  </a:lnTo>
                  <a:lnTo>
                    <a:pt x="71485" y="1761819"/>
                  </a:lnTo>
                  <a:lnTo>
                    <a:pt x="89187" y="1714611"/>
                  </a:lnTo>
                  <a:lnTo>
                    <a:pt x="102681" y="1658016"/>
                  </a:lnTo>
                  <a:lnTo>
                    <a:pt x="111280" y="1593868"/>
                  </a:lnTo>
                  <a:lnTo>
                    <a:pt x="114300" y="1524000"/>
                  </a:lnTo>
                  <a:lnTo>
                    <a:pt x="114300" y="304800"/>
                  </a:lnTo>
                  <a:lnTo>
                    <a:pt x="117319" y="234931"/>
                  </a:lnTo>
                  <a:lnTo>
                    <a:pt x="125918" y="170783"/>
                  </a:lnTo>
                  <a:lnTo>
                    <a:pt x="139412" y="114188"/>
                  </a:lnTo>
                  <a:lnTo>
                    <a:pt x="157114" y="66980"/>
                  </a:lnTo>
                  <a:lnTo>
                    <a:pt x="178336" y="30990"/>
                  </a:lnTo>
                  <a:lnTo>
                    <a:pt x="202394" y="8053"/>
                  </a:lnTo>
                  <a:lnTo>
                    <a:pt x="228600" y="0"/>
                  </a:lnTo>
                </a:path>
              </a:pathLst>
            </a:custGeom>
            <a:ln w="317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136140" y="2608834"/>
            <a:ext cx="3420110" cy="1924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36700">
              <a:spcBef>
                <a:spcPts val="105"/>
              </a:spcBef>
            </a:pPr>
            <a:r>
              <a:rPr sz="2000" b="1" dirty="0">
                <a:solidFill>
                  <a:srgbClr val="000066"/>
                </a:solidFill>
                <a:latin typeface="Times New Roman"/>
                <a:cs typeface="Times New Roman"/>
              </a:rPr>
              <a:t>Sistema</a:t>
            </a:r>
            <a:r>
              <a:rPr sz="2000" b="1" spc="-9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66"/>
                </a:solidFill>
                <a:latin typeface="Times New Roman"/>
                <a:cs typeface="Times New Roman"/>
              </a:rPr>
              <a:t>Nervioso</a:t>
            </a:r>
            <a:endParaRPr sz="2000">
              <a:latin typeface="Times New Roman"/>
              <a:cs typeface="Times New Roman"/>
            </a:endParaRPr>
          </a:p>
          <a:p>
            <a:pPr marL="1536700"/>
            <a:r>
              <a:rPr sz="2000" b="1" dirty="0">
                <a:solidFill>
                  <a:srgbClr val="000066"/>
                </a:solidFill>
                <a:latin typeface="Times New Roman"/>
                <a:cs typeface="Times New Roman"/>
              </a:rPr>
              <a:t>Central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12700" marR="2247900">
              <a:spcBef>
                <a:spcPts val="1655"/>
              </a:spcBef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Sistema  Nervioso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563361" y="1747266"/>
            <a:ext cx="1219200" cy="1676400"/>
          </a:xfrm>
          <a:custGeom>
            <a:avLst/>
            <a:gdLst/>
            <a:ahLst/>
            <a:cxnLst/>
            <a:rect l="l" t="t" r="r" b="b"/>
            <a:pathLst>
              <a:path w="1219200" h="1676400">
                <a:moveTo>
                  <a:pt x="76200" y="1676400"/>
                </a:moveTo>
                <a:lnTo>
                  <a:pt x="61352" y="1668418"/>
                </a:lnTo>
                <a:lnTo>
                  <a:pt x="49244" y="1646650"/>
                </a:lnTo>
                <a:lnTo>
                  <a:pt x="41088" y="1614356"/>
                </a:lnTo>
                <a:lnTo>
                  <a:pt x="38100" y="1574800"/>
                </a:lnTo>
                <a:lnTo>
                  <a:pt x="38100" y="1168400"/>
                </a:lnTo>
                <a:lnTo>
                  <a:pt x="35111" y="1128843"/>
                </a:lnTo>
                <a:lnTo>
                  <a:pt x="26955" y="1096549"/>
                </a:lnTo>
                <a:lnTo>
                  <a:pt x="14847" y="1074781"/>
                </a:lnTo>
                <a:lnTo>
                  <a:pt x="0" y="1066800"/>
                </a:lnTo>
                <a:lnTo>
                  <a:pt x="14847" y="1058818"/>
                </a:lnTo>
                <a:lnTo>
                  <a:pt x="26955" y="1037050"/>
                </a:lnTo>
                <a:lnTo>
                  <a:pt x="35111" y="1004756"/>
                </a:lnTo>
                <a:lnTo>
                  <a:pt x="38100" y="965200"/>
                </a:lnTo>
                <a:lnTo>
                  <a:pt x="38100" y="558800"/>
                </a:lnTo>
                <a:lnTo>
                  <a:pt x="41088" y="519243"/>
                </a:lnTo>
                <a:lnTo>
                  <a:pt x="49244" y="486949"/>
                </a:lnTo>
                <a:lnTo>
                  <a:pt x="61352" y="465181"/>
                </a:lnTo>
                <a:lnTo>
                  <a:pt x="76200" y="457200"/>
                </a:lnTo>
              </a:path>
              <a:path w="1219200" h="1676400">
                <a:moveTo>
                  <a:pt x="1219200" y="1219200"/>
                </a:moveTo>
                <a:lnTo>
                  <a:pt x="1204352" y="1211218"/>
                </a:lnTo>
                <a:lnTo>
                  <a:pt x="1192244" y="1189450"/>
                </a:lnTo>
                <a:lnTo>
                  <a:pt x="1184088" y="1157156"/>
                </a:lnTo>
                <a:lnTo>
                  <a:pt x="1181100" y="1117600"/>
                </a:lnTo>
                <a:lnTo>
                  <a:pt x="1181100" y="711200"/>
                </a:lnTo>
                <a:lnTo>
                  <a:pt x="1178111" y="671643"/>
                </a:lnTo>
                <a:lnTo>
                  <a:pt x="1169955" y="639349"/>
                </a:lnTo>
                <a:lnTo>
                  <a:pt x="1157847" y="617581"/>
                </a:lnTo>
                <a:lnTo>
                  <a:pt x="1143000" y="609600"/>
                </a:lnTo>
                <a:lnTo>
                  <a:pt x="1157847" y="601618"/>
                </a:lnTo>
                <a:lnTo>
                  <a:pt x="1169955" y="579850"/>
                </a:lnTo>
                <a:lnTo>
                  <a:pt x="1178111" y="547556"/>
                </a:lnTo>
                <a:lnTo>
                  <a:pt x="1181100" y="508000"/>
                </a:lnTo>
                <a:lnTo>
                  <a:pt x="1181100" y="101600"/>
                </a:lnTo>
                <a:lnTo>
                  <a:pt x="1184088" y="62043"/>
                </a:lnTo>
                <a:lnTo>
                  <a:pt x="1192244" y="29749"/>
                </a:lnTo>
                <a:lnTo>
                  <a:pt x="1204352" y="7981"/>
                </a:lnTo>
                <a:lnTo>
                  <a:pt x="1219200" y="0"/>
                </a:lnTo>
              </a:path>
            </a:pathLst>
          </a:custGeom>
          <a:ln w="317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718175" y="2384806"/>
            <a:ext cx="78105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100" b="1" dirty="0">
                <a:solidFill>
                  <a:srgbClr val="FF00FF"/>
                </a:solidFill>
                <a:latin typeface="Times New Roman"/>
                <a:cs typeface="Times New Roman"/>
              </a:rPr>
              <a:t>formado</a:t>
            </a:r>
            <a:r>
              <a:rPr sz="1100" b="1" spc="-95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FF00FF"/>
                </a:solidFill>
                <a:latin typeface="Times New Roman"/>
                <a:cs typeface="Times New Roman"/>
              </a:rPr>
              <a:t>por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61428" y="1617675"/>
            <a:ext cx="9207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dirty="0">
                <a:solidFill>
                  <a:srgbClr val="000066"/>
                </a:solidFill>
                <a:latin typeface="Times New Roman"/>
                <a:cs typeface="Times New Roman"/>
              </a:rPr>
              <a:t>Ce</a:t>
            </a:r>
            <a:r>
              <a:rPr sz="2000" b="1" spc="-40" dirty="0">
                <a:solidFill>
                  <a:srgbClr val="000066"/>
                </a:solidFill>
                <a:latin typeface="Times New Roman"/>
                <a:cs typeface="Times New Roman"/>
              </a:rPr>
              <a:t>r</a:t>
            </a:r>
            <a:r>
              <a:rPr sz="2000" b="1" dirty="0">
                <a:solidFill>
                  <a:srgbClr val="000066"/>
                </a:solidFill>
                <a:latin typeface="Times New Roman"/>
                <a:cs typeface="Times New Roman"/>
              </a:rPr>
              <a:t>eb</a:t>
            </a:r>
            <a:r>
              <a:rPr sz="2000" b="1" spc="-45" dirty="0">
                <a:solidFill>
                  <a:srgbClr val="000066"/>
                </a:solidFill>
                <a:latin typeface="Times New Roman"/>
                <a:cs typeface="Times New Roman"/>
              </a:rPr>
              <a:t>r</a:t>
            </a:r>
            <a:r>
              <a:rPr sz="2000" b="1" dirty="0">
                <a:solidFill>
                  <a:srgbClr val="000066"/>
                </a:solidFill>
                <a:latin typeface="Times New Roman"/>
                <a:cs typeface="Times New Roman"/>
              </a:rPr>
              <a:t>o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92776" y="1923034"/>
            <a:ext cx="23653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spcBef>
                <a:spcPts val="105"/>
              </a:spcBef>
              <a:tabLst>
                <a:tab pos="1181100" algn="l"/>
              </a:tabLst>
            </a:pPr>
            <a:r>
              <a:rPr sz="3000" b="1" baseline="-33333" dirty="0">
                <a:solidFill>
                  <a:srgbClr val="FF00FF"/>
                </a:solidFill>
                <a:latin typeface="Times New Roman"/>
                <a:cs typeface="Times New Roman"/>
              </a:rPr>
              <a:t>Encéfalo,	</a:t>
            </a:r>
            <a:r>
              <a:rPr sz="2000" b="1" dirty="0">
                <a:solidFill>
                  <a:srgbClr val="000066"/>
                </a:solidFill>
                <a:latin typeface="Times New Roman"/>
                <a:cs typeface="Times New Roman"/>
              </a:rPr>
              <a:t>Diencéfalo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61429" y="2085187"/>
            <a:ext cx="1099185" cy="102108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spcBef>
                <a:spcPts val="625"/>
              </a:spcBef>
            </a:pPr>
            <a:r>
              <a:rPr sz="2000" b="1" spc="-5" dirty="0">
                <a:solidFill>
                  <a:srgbClr val="000066"/>
                </a:solidFill>
                <a:latin typeface="Times New Roman"/>
                <a:cs typeface="Times New Roman"/>
              </a:rPr>
              <a:t>Cerebelo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ts val="1980"/>
              </a:lnSpc>
              <a:spcBef>
                <a:spcPts val="944"/>
              </a:spcBef>
            </a:pPr>
            <a:r>
              <a:rPr sz="2000" b="1" spc="-30" dirty="0">
                <a:solidFill>
                  <a:srgbClr val="000066"/>
                </a:solidFill>
                <a:latin typeface="Times New Roman"/>
                <a:cs typeface="Times New Roman"/>
              </a:rPr>
              <a:t>Tronco  </a:t>
            </a:r>
            <a:r>
              <a:rPr sz="2000" b="1" dirty="0">
                <a:solidFill>
                  <a:srgbClr val="000066"/>
                </a:solidFill>
                <a:latin typeface="Times New Roman"/>
                <a:cs typeface="Times New Roman"/>
              </a:rPr>
              <a:t>encef</a:t>
            </a:r>
            <a:r>
              <a:rPr sz="2000" b="1" spc="5" dirty="0">
                <a:solidFill>
                  <a:srgbClr val="000066"/>
                </a:solidFill>
                <a:latin typeface="Times New Roman"/>
                <a:cs typeface="Times New Roman"/>
              </a:rPr>
              <a:t>á</a:t>
            </a:r>
            <a:r>
              <a:rPr sz="2000" b="1" dirty="0">
                <a:solidFill>
                  <a:srgbClr val="000066"/>
                </a:solidFill>
                <a:latin typeface="Times New Roman"/>
                <a:cs typeface="Times New Roman"/>
              </a:rPr>
              <a:t>l</a:t>
            </a:r>
            <a:r>
              <a:rPr sz="2000" b="1" spc="-10" dirty="0">
                <a:solidFill>
                  <a:srgbClr val="000066"/>
                </a:solidFill>
                <a:latin typeface="Times New Roman"/>
                <a:cs typeface="Times New Roman"/>
              </a:rPr>
              <a:t>i</a:t>
            </a:r>
            <a:r>
              <a:rPr sz="2000" b="1" dirty="0">
                <a:solidFill>
                  <a:srgbClr val="000066"/>
                </a:solidFill>
                <a:latin typeface="Times New Roman"/>
                <a:cs typeface="Times New Roman"/>
              </a:rPr>
              <a:t>co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791961" y="2356866"/>
            <a:ext cx="2438400" cy="4114800"/>
          </a:xfrm>
          <a:custGeom>
            <a:avLst/>
            <a:gdLst/>
            <a:ahLst/>
            <a:cxnLst/>
            <a:rect l="l" t="t" r="r" b="b"/>
            <a:pathLst>
              <a:path w="2438400" h="4114800">
                <a:moveTo>
                  <a:pt x="2438399" y="1219200"/>
                </a:moveTo>
                <a:lnTo>
                  <a:pt x="2423552" y="1211218"/>
                </a:lnTo>
                <a:lnTo>
                  <a:pt x="2411444" y="1189450"/>
                </a:lnTo>
                <a:lnTo>
                  <a:pt x="2403288" y="1157156"/>
                </a:lnTo>
                <a:lnTo>
                  <a:pt x="2400299" y="1117600"/>
                </a:lnTo>
                <a:lnTo>
                  <a:pt x="2400299" y="711200"/>
                </a:lnTo>
                <a:lnTo>
                  <a:pt x="2397311" y="671643"/>
                </a:lnTo>
                <a:lnTo>
                  <a:pt x="2389155" y="639349"/>
                </a:lnTo>
                <a:lnTo>
                  <a:pt x="2377047" y="617581"/>
                </a:lnTo>
                <a:lnTo>
                  <a:pt x="2362199" y="609600"/>
                </a:lnTo>
                <a:lnTo>
                  <a:pt x="2377047" y="601618"/>
                </a:lnTo>
                <a:lnTo>
                  <a:pt x="2389155" y="579850"/>
                </a:lnTo>
                <a:lnTo>
                  <a:pt x="2397311" y="547556"/>
                </a:lnTo>
                <a:lnTo>
                  <a:pt x="2400299" y="508000"/>
                </a:lnTo>
                <a:lnTo>
                  <a:pt x="2400299" y="101600"/>
                </a:lnTo>
                <a:lnTo>
                  <a:pt x="2403288" y="62043"/>
                </a:lnTo>
                <a:lnTo>
                  <a:pt x="2411444" y="29749"/>
                </a:lnTo>
                <a:lnTo>
                  <a:pt x="2423552" y="7981"/>
                </a:lnTo>
                <a:lnTo>
                  <a:pt x="2438399" y="0"/>
                </a:lnTo>
              </a:path>
              <a:path w="2438400" h="4114800">
                <a:moveTo>
                  <a:pt x="76200" y="4114800"/>
                </a:moveTo>
                <a:lnTo>
                  <a:pt x="61352" y="4101826"/>
                </a:lnTo>
                <a:lnTo>
                  <a:pt x="49244" y="4066444"/>
                </a:lnTo>
                <a:lnTo>
                  <a:pt x="41088" y="4013965"/>
                </a:lnTo>
                <a:lnTo>
                  <a:pt x="38100" y="3949700"/>
                </a:lnTo>
                <a:lnTo>
                  <a:pt x="38100" y="3309950"/>
                </a:lnTo>
                <a:lnTo>
                  <a:pt x="35111" y="3245713"/>
                </a:lnTo>
                <a:lnTo>
                  <a:pt x="26955" y="3193249"/>
                </a:lnTo>
                <a:lnTo>
                  <a:pt x="14847" y="3157874"/>
                </a:lnTo>
                <a:lnTo>
                  <a:pt x="0" y="3144901"/>
                </a:lnTo>
                <a:lnTo>
                  <a:pt x="14847" y="3131927"/>
                </a:lnTo>
                <a:lnTo>
                  <a:pt x="26955" y="3096545"/>
                </a:lnTo>
                <a:lnTo>
                  <a:pt x="35111" y="3044066"/>
                </a:lnTo>
                <a:lnTo>
                  <a:pt x="38100" y="2979801"/>
                </a:lnTo>
                <a:lnTo>
                  <a:pt x="38100" y="2298700"/>
                </a:lnTo>
                <a:lnTo>
                  <a:pt x="41088" y="2234434"/>
                </a:lnTo>
                <a:lnTo>
                  <a:pt x="49244" y="2181955"/>
                </a:lnTo>
                <a:lnTo>
                  <a:pt x="61352" y="2146573"/>
                </a:lnTo>
                <a:lnTo>
                  <a:pt x="76200" y="2133600"/>
                </a:lnTo>
              </a:path>
              <a:path w="2438400" h="4114800">
                <a:moveTo>
                  <a:pt x="1447800" y="2438400"/>
                </a:moveTo>
                <a:lnTo>
                  <a:pt x="1418159" y="2435903"/>
                </a:lnTo>
                <a:lnTo>
                  <a:pt x="1393936" y="2429097"/>
                </a:lnTo>
                <a:lnTo>
                  <a:pt x="1377594" y="2419004"/>
                </a:lnTo>
                <a:lnTo>
                  <a:pt x="1371600" y="2406650"/>
                </a:lnTo>
                <a:lnTo>
                  <a:pt x="1371600" y="2089150"/>
                </a:lnTo>
                <a:lnTo>
                  <a:pt x="1377594" y="2076795"/>
                </a:lnTo>
                <a:lnTo>
                  <a:pt x="1393936" y="2066702"/>
                </a:lnTo>
                <a:lnTo>
                  <a:pt x="1418159" y="2059896"/>
                </a:lnTo>
                <a:lnTo>
                  <a:pt x="1447800" y="2057400"/>
                </a:lnTo>
              </a:path>
            </a:pathLst>
          </a:custGeom>
          <a:ln w="317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385810" y="3371216"/>
            <a:ext cx="13696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dirty="0">
                <a:solidFill>
                  <a:srgbClr val="FF6600"/>
                </a:solidFill>
                <a:latin typeface="Times New Roman"/>
                <a:cs typeface="Times New Roman"/>
              </a:rPr>
              <a:t>Mesencéf</a:t>
            </a:r>
            <a:r>
              <a:rPr sz="2000" b="1" spc="5" dirty="0">
                <a:solidFill>
                  <a:srgbClr val="FF6600"/>
                </a:solidFill>
                <a:latin typeface="Times New Roman"/>
                <a:cs typeface="Times New Roman"/>
              </a:rPr>
              <a:t>a</a:t>
            </a:r>
            <a:r>
              <a:rPr sz="2000" b="1" dirty="0">
                <a:solidFill>
                  <a:srgbClr val="FF6600"/>
                </a:solidFill>
                <a:latin typeface="Times New Roman"/>
                <a:cs typeface="Times New Roman"/>
              </a:rPr>
              <a:t>lo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60394" y="5200269"/>
            <a:ext cx="1896110" cy="90424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2030"/>
              </a:lnSpc>
              <a:spcBef>
                <a:spcPts val="480"/>
              </a:spcBef>
            </a:pPr>
            <a:r>
              <a:rPr sz="2000" b="1" dirty="0">
                <a:solidFill>
                  <a:srgbClr val="000066"/>
                </a:solidFill>
                <a:latin typeface="Times New Roman"/>
                <a:cs typeface="Times New Roman"/>
              </a:rPr>
              <a:t>Sistema</a:t>
            </a:r>
            <a:r>
              <a:rPr sz="2000" b="1" spc="-1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66"/>
                </a:solidFill>
                <a:latin typeface="Times New Roman"/>
                <a:cs typeface="Times New Roman"/>
              </a:rPr>
              <a:t>Nervioso  Periférico</a:t>
            </a:r>
            <a:endParaRPr sz="2000">
              <a:latin typeface="Times New Roman"/>
              <a:cs typeface="Times New Roman"/>
            </a:endParaRPr>
          </a:p>
          <a:p>
            <a:pPr marL="12700">
              <a:spcBef>
                <a:spcPts val="1155"/>
              </a:spcBef>
            </a:pPr>
            <a:r>
              <a:rPr sz="1100" b="1" dirty="0">
                <a:solidFill>
                  <a:srgbClr val="000066"/>
                </a:solidFill>
                <a:latin typeface="Times New Roman"/>
                <a:cs typeface="Times New Roman"/>
              </a:rPr>
              <a:t>formado</a:t>
            </a:r>
            <a:r>
              <a:rPr sz="1100" b="1" spc="-6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0066"/>
                </a:solidFill>
                <a:latin typeface="Times New Roman"/>
                <a:cs typeface="Times New Roman"/>
              </a:rPr>
              <a:t>por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22975" y="4437710"/>
            <a:ext cx="215646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tabLst>
                <a:tab pos="1308100" algn="l"/>
              </a:tabLst>
            </a:pPr>
            <a:r>
              <a:rPr sz="3000" b="1" baseline="1388" dirty="0">
                <a:solidFill>
                  <a:srgbClr val="FF00FF"/>
                </a:solidFill>
                <a:latin typeface="Times New Roman"/>
                <a:cs typeface="Times New Roman"/>
              </a:rPr>
              <a:t>Somático	</a:t>
            </a:r>
            <a:r>
              <a:rPr sz="2000" b="1" dirty="0">
                <a:solidFill>
                  <a:srgbClr val="000066"/>
                </a:solidFill>
                <a:latin typeface="Times New Roman"/>
                <a:cs typeface="Times New Roman"/>
              </a:rPr>
              <a:t>Nervios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376287" y="1746505"/>
            <a:ext cx="1312545" cy="4893945"/>
            <a:chOff x="5852286" y="1746504"/>
            <a:chExt cx="1312545" cy="4893945"/>
          </a:xfrm>
        </p:grpSpPr>
        <p:sp>
          <p:nvSpPr>
            <p:cNvPr id="17" name="object 17"/>
            <p:cNvSpPr/>
            <p:nvPr/>
          </p:nvSpPr>
          <p:spPr>
            <a:xfrm>
              <a:off x="5868161" y="4109466"/>
              <a:ext cx="914400" cy="2514600"/>
            </a:xfrm>
            <a:custGeom>
              <a:avLst/>
              <a:gdLst/>
              <a:ahLst/>
              <a:cxnLst/>
              <a:rect l="l" t="t" r="r" b="b"/>
              <a:pathLst>
                <a:path w="914400" h="2514600">
                  <a:moveTo>
                    <a:pt x="914399" y="990599"/>
                  </a:moveTo>
                  <a:lnTo>
                    <a:pt x="899552" y="984113"/>
                  </a:lnTo>
                  <a:lnTo>
                    <a:pt x="887444" y="966422"/>
                  </a:lnTo>
                  <a:lnTo>
                    <a:pt x="879288" y="940182"/>
                  </a:lnTo>
                  <a:lnTo>
                    <a:pt x="876299" y="908049"/>
                  </a:lnTo>
                  <a:lnTo>
                    <a:pt x="876299" y="577849"/>
                  </a:lnTo>
                  <a:lnTo>
                    <a:pt x="873311" y="545717"/>
                  </a:lnTo>
                  <a:lnTo>
                    <a:pt x="865155" y="519477"/>
                  </a:lnTo>
                  <a:lnTo>
                    <a:pt x="853047" y="501786"/>
                  </a:lnTo>
                  <a:lnTo>
                    <a:pt x="838199" y="495299"/>
                  </a:lnTo>
                  <a:lnTo>
                    <a:pt x="853047" y="488813"/>
                  </a:lnTo>
                  <a:lnTo>
                    <a:pt x="865155" y="471122"/>
                  </a:lnTo>
                  <a:lnTo>
                    <a:pt x="873311" y="444882"/>
                  </a:lnTo>
                  <a:lnTo>
                    <a:pt x="876299" y="412749"/>
                  </a:lnTo>
                  <a:lnTo>
                    <a:pt x="876299" y="82549"/>
                  </a:lnTo>
                  <a:lnTo>
                    <a:pt x="879288" y="50417"/>
                  </a:lnTo>
                  <a:lnTo>
                    <a:pt x="887444" y="24177"/>
                  </a:lnTo>
                  <a:lnTo>
                    <a:pt x="899552" y="6486"/>
                  </a:lnTo>
                  <a:lnTo>
                    <a:pt x="914399" y="0"/>
                  </a:lnTo>
                </a:path>
                <a:path w="914400" h="2514600">
                  <a:moveTo>
                    <a:pt x="76200" y="2514599"/>
                  </a:moveTo>
                  <a:lnTo>
                    <a:pt x="61352" y="2509111"/>
                  </a:lnTo>
                  <a:lnTo>
                    <a:pt x="49244" y="2494143"/>
                  </a:lnTo>
                  <a:lnTo>
                    <a:pt x="41088" y="2471941"/>
                  </a:lnTo>
                  <a:lnTo>
                    <a:pt x="38100" y="2444749"/>
                  </a:lnTo>
                  <a:lnTo>
                    <a:pt x="38100" y="2165349"/>
                  </a:lnTo>
                  <a:lnTo>
                    <a:pt x="35111" y="2138158"/>
                  </a:lnTo>
                  <a:lnTo>
                    <a:pt x="26955" y="2115956"/>
                  </a:lnTo>
                  <a:lnTo>
                    <a:pt x="14847" y="2100988"/>
                  </a:lnTo>
                  <a:lnTo>
                    <a:pt x="0" y="2095499"/>
                  </a:lnTo>
                  <a:lnTo>
                    <a:pt x="14847" y="2090011"/>
                  </a:lnTo>
                  <a:lnTo>
                    <a:pt x="26955" y="2075043"/>
                  </a:lnTo>
                  <a:lnTo>
                    <a:pt x="35111" y="2052841"/>
                  </a:lnTo>
                  <a:lnTo>
                    <a:pt x="38100" y="2025649"/>
                  </a:lnTo>
                  <a:lnTo>
                    <a:pt x="38100" y="1746249"/>
                  </a:lnTo>
                  <a:lnTo>
                    <a:pt x="41088" y="1719058"/>
                  </a:lnTo>
                  <a:lnTo>
                    <a:pt x="49244" y="1696856"/>
                  </a:lnTo>
                  <a:lnTo>
                    <a:pt x="61352" y="1681888"/>
                  </a:lnTo>
                  <a:lnTo>
                    <a:pt x="76200" y="1676399"/>
                  </a:lnTo>
                </a:path>
              </a:pathLst>
            </a:custGeom>
            <a:ln w="317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553199" y="2127504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>
                  <a:moveTo>
                    <a:pt x="0" y="0"/>
                  </a:moveTo>
                  <a:lnTo>
                    <a:pt x="228600" y="0"/>
                  </a:lnTo>
                </a:path>
              </a:pathLst>
            </a:custGeom>
            <a:ln w="9525">
              <a:solidFill>
                <a:srgbClr val="4E67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776847" y="1746503"/>
              <a:ext cx="387985" cy="433070"/>
            </a:xfrm>
            <a:custGeom>
              <a:avLst/>
              <a:gdLst/>
              <a:ahLst/>
              <a:cxnLst/>
              <a:rect l="l" t="t" r="r" b="b"/>
              <a:pathLst>
                <a:path w="387984" h="433069">
                  <a:moveTo>
                    <a:pt x="387604" y="381000"/>
                  </a:moveTo>
                  <a:lnTo>
                    <a:pt x="376707" y="374650"/>
                  </a:lnTo>
                  <a:lnTo>
                    <a:pt x="298958" y="329311"/>
                  </a:lnTo>
                  <a:lnTo>
                    <a:pt x="295021" y="330327"/>
                  </a:lnTo>
                  <a:lnTo>
                    <a:pt x="291465" y="336423"/>
                  </a:lnTo>
                  <a:lnTo>
                    <a:pt x="292481" y="340233"/>
                  </a:lnTo>
                  <a:lnTo>
                    <a:pt x="351459" y="374650"/>
                  </a:lnTo>
                  <a:lnTo>
                    <a:pt x="18402" y="374650"/>
                  </a:lnTo>
                  <a:lnTo>
                    <a:pt x="298234" y="31864"/>
                  </a:lnTo>
                  <a:lnTo>
                    <a:pt x="288163" y="95885"/>
                  </a:lnTo>
                  <a:lnTo>
                    <a:pt x="287528" y="99314"/>
                  </a:lnTo>
                  <a:lnTo>
                    <a:pt x="289941" y="102616"/>
                  </a:lnTo>
                  <a:lnTo>
                    <a:pt x="296799" y="103632"/>
                  </a:lnTo>
                  <a:lnTo>
                    <a:pt x="300101" y="101346"/>
                  </a:lnTo>
                  <a:lnTo>
                    <a:pt x="300609" y="97917"/>
                  </a:lnTo>
                  <a:lnTo>
                    <a:pt x="315188" y="5715"/>
                  </a:lnTo>
                  <a:lnTo>
                    <a:pt x="316103" y="0"/>
                  </a:lnTo>
                  <a:lnTo>
                    <a:pt x="223266" y="34671"/>
                  </a:lnTo>
                  <a:lnTo>
                    <a:pt x="219964" y="35941"/>
                  </a:lnTo>
                  <a:lnTo>
                    <a:pt x="218313" y="39624"/>
                  </a:lnTo>
                  <a:lnTo>
                    <a:pt x="219583" y="42926"/>
                  </a:lnTo>
                  <a:lnTo>
                    <a:pt x="220853" y="46101"/>
                  </a:lnTo>
                  <a:lnTo>
                    <a:pt x="224409" y="47879"/>
                  </a:lnTo>
                  <a:lnTo>
                    <a:pt x="227711" y="46609"/>
                  </a:lnTo>
                  <a:lnTo>
                    <a:pt x="288353" y="23977"/>
                  </a:lnTo>
                  <a:lnTo>
                    <a:pt x="0" y="376936"/>
                  </a:lnTo>
                  <a:lnTo>
                    <a:pt x="4953" y="381000"/>
                  </a:lnTo>
                  <a:lnTo>
                    <a:pt x="4953" y="387350"/>
                  </a:lnTo>
                  <a:lnTo>
                    <a:pt x="351459" y="387350"/>
                  </a:lnTo>
                  <a:lnTo>
                    <a:pt x="292481" y="421767"/>
                  </a:lnTo>
                  <a:lnTo>
                    <a:pt x="291465" y="425577"/>
                  </a:lnTo>
                  <a:lnTo>
                    <a:pt x="295021" y="431673"/>
                  </a:lnTo>
                  <a:lnTo>
                    <a:pt x="298958" y="432689"/>
                  </a:lnTo>
                  <a:lnTo>
                    <a:pt x="376707" y="387350"/>
                  </a:lnTo>
                  <a:lnTo>
                    <a:pt x="387604" y="381000"/>
                  </a:lnTo>
                  <a:close/>
                </a:path>
              </a:pathLst>
            </a:custGeom>
            <a:solidFill>
              <a:srgbClr val="4E6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385809" y="3981171"/>
            <a:ext cx="1596390" cy="8801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95"/>
              </a:spcBef>
            </a:pPr>
            <a:r>
              <a:rPr sz="2000" b="1" dirty="0">
                <a:solidFill>
                  <a:srgbClr val="FF6600"/>
                </a:solidFill>
                <a:latin typeface="Times New Roman"/>
                <a:cs typeface="Times New Roman"/>
              </a:rPr>
              <a:t>Espinales(31)  R</a:t>
            </a:r>
            <a:r>
              <a:rPr sz="2000" b="1" spc="10" dirty="0">
                <a:solidFill>
                  <a:srgbClr val="FF6600"/>
                </a:solidFill>
                <a:latin typeface="Times New Roman"/>
                <a:cs typeface="Times New Roman"/>
              </a:rPr>
              <a:t>a</a:t>
            </a:r>
            <a:r>
              <a:rPr sz="2000" b="1" dirty="0">
                <a:solidFill>
                  <a:srgbClr val="FF6600"/>
                </a:solidFill>
                <a:latin typeface="Times New Roman"/>
                <a:cs typeface="Times New Roman"/>
              </a:rPr>
              <a:t>quídeos(12)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099175" y="6030264"/>
            <a:ext cx="117348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dirty="0">
                <a:solidFill>
                  <a:srgbClr val="FF00FF"/>
                </a:solidFill>
                <a:latin typeface="Times New Roman"/>
                <a:cs typeface="Times New Roman"/>
              </a:rPr>
              <a:t>Autónomo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547229" y="5733390"/>
            <a:ext cx="159448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dirty="0">
                <a:solidFill>
                  <a:srgbClr val="000066"/>
                </a:solidFill>
                <a:latin typeface="Times New Roman"/>
                <a:cs typeface="Times New Roman"/>
              </a:rPr>
              <a:t>Simpático</a:t>
            </a:r>
            <a:endParaRPr sz="2000">
              <a:latin typeface="Times New Roman"/>
              <a:cs typeface="Times New Roman"/>
            </a:endParaRPr>
          </a:p>
          <a:p>
            <a:pPr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/>
            <a:r>
              <a:rPr sz="2000" b="1" dirty="0">
                <a:solidFill>
                  <a:srgbClr val="000066"/>
                </a:solidFill>
                <a:latin typeface="Times New Roman"/>
                <a:cs typeface="Times New Roman"/>
              </a:rPr>
              <a:t>Par</a:t>
            </a:r>
            <a:r>
              <a:rPr sz="2000" b="1" spc="5" dirty="0">
                <a:solidFill>
                  <a:srgbClr val="000066"/>
                </a:solidFill>
                <a:latin typeface="Times New Roman"/>
                <a:cs typeface="Times New Roman"/>
              </a:rPr>
              <a:t>a</a:t>
            </a:r>
            <a:r>
              <a:rPr sz="2000" b="1" dirty="0">
                <a:solidFill>
                  <a:srgbClr val="000066"/>
                </a:solidFill>
                <a:latin typeface="Times New Roman"/>
                <a:cs typeface="Times New Roman"/>
              </a:rPr>
              <a:t>simpát</a:t>
            </a:r>
            <a:r>
              <a:rPr sz="2000" b="1" spc="-10" dirty="0">
                <a:solidFill>
                  <a:srgbClr val="000066"/>
                </a:solidFill>
                <a:latin typeface="Times New Roman"/>
                <a:cs typeface="Times New Roman"/>
              </a:rPr>
              <a:t>i</a:t>
            </a:r>
            <a:r>
              <a:rPr sz="2000" b="1" dirty="0">
                <a:solidFill>
                  <a:srgbClr val="000066"/>
                </a:solidFill>
                <a:latin typeface="Times New Roman"/>
                <a:cs typeface="Times New Roman"/>
              </a:rPr>
              <a:t>co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718175" y="3142615"/>
            <a:ext cx="16840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dirty="0">
                <a:solidFill>
                  <a:srgbClr val="FF00FF"/>
                </a:solidFill>
                <a:latin typeface="Times New Roman"/>
                <a:cs typeface="Times New Roman"/>
              </a:rPr>
              <a:t>Médula</a:t>
            </a:r>
            <a:r>
              <a:rPr sz="2000" b="1" spc="-95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FF"/>
                </a:solidFill>
                <a:latin typeface="Times New Roman"/>
                <a:cs typeface="Times New Roman"/>
              </a:rPr>
              <a:t>espinal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309609" y="1591183"/>
            <a:ext cx="1637030" cy="157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1170" marR="5080">
              <a:spcBef>
                <a:spcPts val="100"/>
              </a:spcBef>
            </a:pPr>
            <a:r>
              <a:rPr spc="-5" dirty="0">
                <a:latin typeface="Arial"/>
                <a:cs typeface="Arial"/>
              </a:rPr>
              <a:t>Tálamo  H</a:t>
            </a:r>
            <a:r>
              <a:rPr spc="-15" dirty="0">
                <a:latin typeface="Arial"/>
                <a:cs typeface="Arial"/>
              </a:rPr>
              <a:t>i</a:t>
            </a:r>
            <a:r>
              <a:rPr spc="-5" dirty="0">
                <a:latin typeface="Arial"/>
                <a:cs typeface="Arial"/>
              </a:rPr>
              <a:t>p</a:t>
            </a:r>
            <a:r>
              <a:rPr spc="-15" dirty="0">
                <a:latin typeface="Arial"/>
                <a:cs typeface="Arial"/>
              </a:rPr>
              <a:t>o</a:t>
            </a:r>
            <a:r>
              <a:rPr spc="-5" dirty="0">
                <a:latin typeface="Arial"/>
                <a:cs typeface="Arial"/>
              </a:rPr>
              <a:t>tál</a:t>
            </a:r>
            <a:r>
              <a:rPr spc="-15"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mo</a:t>
            </a:r>
            <a:endParaRPr>
              <a:latin typeface="Arial"/>
              <a:cs typeface="Arial"/>
            </a:endParaRPr>
          </a:p>
          <a:p>
            <a:pPr marL="12700" marR="50800">
              <a:spcBef>
                <a:spcPts val="695"/>
              </a:spcBef>
            </a:pPr>
            <a:r>
              <a:rPr sz="2000" b="1" spc="-5" dirty="0">
                <a:solidFill>
                  <a:srgbClr val="FF6600"/>
                </a:solidFill>
                <a:latin typeface="Times New Roman"/>
                <a:cs typeface="Times New Roman"/>
              </a:rPr>
              <a:t>Bulbo  </a:t>
            </a:r>
            <a:r>
              <a:rPr sz="2000" b="1" dirty="0">
                <a:solidFill>
                  <a:srgbClr val="FF6600"/>
                </a:solidFill>
                <a:latin typeface="Times New Roman"/>
                <a:cs typeface="Times New Roman"/>
              </a:rPr>
              <a:t>raquídeo  P</a:t>
            </a:r>
            <a:r>
              <a:rPr sz="2000" b="1" spc="-40" dirty="0">
                <a:solidFill>
                  <a:srgbClr val="FF6600"/>
                </a:solidFill>
                <a:latin typeface="Times New Roman"/>
                <a:cs typeface="Times New Roman"/>
              </a:rPr>
              <a:t>r</a:t>
            </a:r>
            <a:r>
              <a:rPr sz="2000" b="1" dirty="0">
                <a:solidFill>
                  <a:srgbClr val="FF6600"/>
                </a:solidFill>
                <a:latin typeface="Times New Roman"/>
                <a:cs typeface="Times New Roman"/>
              </a:rPr>
              <a:t>o</a:t>
            </a:r>
            <a:r>
              <a:rPr sz="2000" b="1" spc="5" dirty="0">
                <a:solidFill>
                  <a:srgbClr val="FF6600"/>
                </a:solidFill>
                <a:latin typeface="Times New Roman"/>
                <a:cs typeface="Times New Roman"/>
              </a:rPr>
              <a:t>t</a:t>
            </a:r>
            <a:r>
              <a:rPr sz="2000" b="1" dirty="0">
                <a:solidFill>
                  <a:srgbClr val="FF6600"/>
                </a:solidFill>
                <a:latin typeface="Times New Roman"/>
                <a:cs typeface="Times New Roman"/>
              </a:rPr>
              <a:t>uberanc</a:t>
            </a:r>
            <a:r>
              <a:rPr sz="2000" b="1" spc="-10" dirty="0">
                <a:solidFill>
                  <a:srgbClr val="FF6600"/>
                </a:solidFill>
                <a:latin typeface="Times New Roman"/>
                <a:cs typeface="Times New Roman"/>
              </a:rPr>
              <a:t>i</a:t>
            </a:r>
            <a:r>
              <a:rPr sz="2000" b="1" dirty="0">
                <a:solidFill>
                  <a:srgbClr val="FF6600"/>
                </a:solidFill>
                <a:latin typeface="Times New Roman"/>
                <a:cs typeface="Times New Roman"/>
              </a:rPr>
              <a:t>a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492</Words>
  <Application>Microsoft Office PowerPoint</Application>
  <PresentationFormat>Panorámica</PresentationFormat>
  <Paragraphs>87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Tema de Office</vt:lpstr>
      <vt:lpstr>Coordinación y Sistema nervioso </vt:lpstr>
      <vt:lpstr>Coordinación en los organismos</vt:lpstr>
      <vt:lpstr>Presentación de PowerPoint</vt:lpstr>
      <vt:lpstr>Presentación de PowerPoint</vt:lpstr>
      <vt:lpstr>Presentación de PowerPoint</vt:lpstr>
      <vt:lpstr>Diversos tipos de sistemas nerviosos</vt:lpstr>
      <vt:lpstr>Sistema nervioso anular:  equinodermos (erizos,  estrellas de mar)  Presentan anillo  nervioso.</vt:lpstr>
      <vt:lpstr>Presentación de PowerPoint</vt:lpstr>
      <vt:lpstr>Presentación de PowerPoint</vt:lpstr>
      <vt:lpstr>Presentación de PowerPoint</vt:lpstr>
      <vt:lpstr>Somático</vt:lpstr>
      <vt:lpstr>Partes de una Neurona</vt:lpstr>
      <vt:lpstr>Presentación de PowerPoint</vt:lpstr>
      <vt:lpstr>Tipos de neuroglias o gliales</vt:lpstr>
      <vt:lpstr>CLASIFICACIÓN DE LAS NEURONAS  CONSIDERANDO EL NÚMERO DE PROLONGACIONES</vt:lpstr>
      <vt:lpstr>Conducción saltatoria</vt:lpstr>
      <vt:lpstr>Proceso de Mielinización - saltatoria</vt:lpstr>
      <vt:lpstr>Proceso de Mielinización</vt:lpstr>
      <vt:lpstr>Presentación de PowerPoint</vt:lpstr>
      <vt:lpstr>La Sinápsis es la unión funcional entre dos  neuronas, que permite el paso del impulso nervioso</vt:lpstr>
      <vt:lpstr>Presentación de PowerPoint</vt:lpstr>
      <vt:lpstr>Presentación de PowerPoint</vt:lpstr>
      <vt:lpstr>Sinápsis y neurotransmisor</vt:lpstr>
      <vt:lpstr>Circuitos Neuronales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Coordinación y Sistema nervioso </dc:title>
  <dc:creator>Walter Eude Muller Villa</dc:creator>
  <cp:lastModifiedBy>walter mullrt</cp:lastModifiedBy>
  <cp:revision>3</cp:revision>
  <dcterms:created xsi:type="dcterms:W3CDTF">2023-08-30T02:18:40Z</dcterms:created>
  <dcterms:modified xsi:type="dcterms:W3CDTF">2024-03-12T16:57:37Z</dcterms:modified>
</cp:coreProperties>
</file>